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7" r:id="rId2"/>
    <p:sldId id="256" r:id="rId3"/>
    <p:sldId id="261" r:id="rId4"/>
    <p:sldId id="259" r:id="rId5"/>
    <p:sldId id="262" r:id="rId6"/>
  </p:sldIdLst>
  <p:sldSz cx="32918400" cy="21945600"/>
  <p:notesSz cx="6858000" cy="9144000"/>
  <p:defaultTextStyle>
    <a:defPPr>
      <a:defRPr lang="en-US"/>
    </a:defPPr>
    <a:lvl1pPr marL="0" algn="l" defTabSz="2633472" rtl="0" eaLnBrk="1" latinLnBrk="0" hangingPunct="1">
      <a:defRPr sz="5184" kern="1200">
        <a:solidFill>
          <a:schemeClr val="tx1"/>
        </a:solidFill>
        <a:latin typeface="+mn-lt"/>
        <a:ea typeface="+mn-ea"/>
        <a:cs typeface="+mn-cs"/>
      </a:defRPr>
    </a:lvl1pPr>
    <a:lvl2pPr marL="1316736" algn="l" defTabSz="2633472" rtl="0" eaLnBrk="1" latinLnBrk="0" hangingPunct="1">
      <a:defRPr sz="5184" kern="1200">
        <a:solidFill>
          <a:schemeClr val="tx1"/>
        </a:solidFill>
        <a:latin typeface="+mn-lt"/>
        <a:ea typeface="+mn-ea"/>
        <a:cs typeface="+mn-cs"/>
      </a:defRPr>
    </a:lvl2pPr>
    <a:lvl3pPr marL="2633472" algn="l" defTabSz="2633472" rtl="0" eaLnBrk="1" latinLnBrk="0" hangingPunct="1">
      <a:defRPr sz="5184" kern="1200">
        <a:solidFill>
          <a:schemeClr val="tx1"/>
        </a:solidFill>
        <a:latin typeface="+mn-lt"/>
        <a:ea typeface="+mn-ea"/>
        <a:cs typeface="+mn-cs"/>
      </a:defRPr>
    </a:lvl3pPr>
    <a:lvl4pPr marL="3950208" algn="l" defTabSz="2633472" rtl="0" eaLnBrk="1" latinLnBrk="0" hangingPunct="1">
      <a:defRPr sz="5184" kern="1200">
        <a:solidFill>
          <a:schemeClr val="tx1"/>
        </a:solidFill>
        <a:latin typeface="+mn-lt"/>
        <a:ea typeface="+mn-ea"/>
        <a:cs typeface="+mn-cs"/>
      </a:defRPr>
    </a:lvl4pPr>
    <a:lvl5pPr marL="5266944" algn="l" defTabSz="2633472" rtl="0" eaLnBrk="1" latinLnBrk="0" hangingPunct="1">
      <a:defRPr sz="5184" kern="1200">
        <a:solidFill>
          <a:schemeClr val="tx1"/>
        </a:solidFill>
        <a:latin typeface="+mn-lt"/>
        <a:ea typeface="+mn-ea"/>
        <a:cs typeface="+mn-cs"/>
      </a:defRPr>
    </a:lvl5pPr>
    <a:lvl6pPr marL="6583680" algn="l" defTabSz="2633472" rtl="0" eaLnBrk="1" latinLnBrk="0" hangingPunct="1">
      <a:defRPr sz="5184" kern="1200">
        <a:solidFill>
          <a:schemeClr val="tx1"/>
        </a:solidFill>
        <a:latin typeface="+mn-lt"/>
        <a:ea typeface="+mn-ea"/>
        <a:cs typeface="+mn-cs"/>
      </a:defRPr>
    </a:lvl6pPr>
    <a:lvl7pPr marL="7900416" algn="l" defTabSz="2633472" rtl="0" eaLnBrk="1" latinLnBrk="0" hangingPunct="1">
      <a:defRPr sz="5184" kern="1200">
        <a:solidFill>
          <a:schemeClr val="tx1"/>
        </a:solidFill>
        <a:latin typeface="+mn-lt"/>
        <a:ea typeface="+mn-ea"/>
        <a:cs typeface="+mn-cs"/>
      </a:defRPr>
    </a:lvl7pPr>
    <a:lvl8pPr marL="9217152" algn="l" defTabSz="2633472" rtl="0" eaLnBrk="1" latinLnBrk="0" hangingPunct="1">
      <a:defRPr sz="5184" kern="1200">
        <a:solidFill>
          <a:schemeClr val="tx1"/>
        </a:solidFill>
        <a:latin typeface="+mn-lt"/>
        <a:ea typeface="+mn-ea"/>
        <a:cs typeface="+mn-cs"/>
      </a:defRPr>
    </a:lvl8pPr>
    <a:lvl9pPr marL="10533888" algn="l" defTabSz="2633472" rtl="0" eaLnBrk="1" latinLnBrk="0" hangingPunct="1">
      <a:defRPr sz="5184" kern="1200">
        <a:solidFill>
          <a:schemeClr val="tx1"/>
        </a:solidFill>
        <a:latin typeface="+mn-lt"/>
        <a:ea typeface="+mn-ea"/>
        <a:cs typeface="+mn-cs"/>
      </a:defRPr>
    </a:lvl9pPr>
  </p:defaultTextStyle>
  <p:extLst>
    <p:ext uri="{521415D9-36F7-43E2-AB2F-B90AF26B5E84}">
      <p14:sectionLst xmlns:p14="http://schemas.microsoft.com/office/powerpoint/2010/main">
        <p14:section name="Poster" id="{434DADA1-60D7-404B-BBB4-F40F3BEF418D}">
          <p14:sldIdLst>
            <p14:sldId id="257"/>
          </p14:sldIdLst>
        </p14:section>
        <p14:section name="Reference and Design" id="{322F6474-018E-4A8B-A1EA-F339497B23C5}">
          <p14:sldIdLst>
            <p14:sldId id="256"/>
            <p14:sldId id="261"/>
            <p14:sldId id="259"/>
            <p14:sldId id="262"/>
          </p14:sldIdLst>
        </p14:section>
      </p14:sectionLst>
    </p:ext>
    <p:ext uri="{EFAFB233-063F-42B5-8137-9DF3F51BA10A}">
      <p15:sldGuideLst xmlns:p15="http://schemas.microsoft.com/office/powerpoint/2012/main">
        <p15:guide id="1" orient="horz" pos="720" userDrawn="1">
          <p15:clr>
            <a:srgbClr val="A4A3A4"/>
          </p15:clr>
        </p15:guide>
        <p15:guide id="3" pos="720" userDrawn="1">
          <p15:clr>
            <a:srgbClr val="A4A3A4"/>
          </p15:clr>
        </p15:guide>
        <p15:guide id="4" pos="20016" userDrawn="1">
          <p15:clr>
            <a:srgbClr val="A4A3A4"/>
          </p15:clr>
        </p15:guide>
        <p15:guide id="5" orient="horz" pos="13104" userDrawn="1">
          <p15:clr>
            <a:srgbClr val="A4A3A4"/>
          </p15:clr>
        </p15:guide>
        <p15:guide id="6" pos="5112" userDrawn="1">
          <p15:clr>
            <a:srgbClr val="A4A3A4"/>
          </p15:clr>
        </p15:guide>
        <p15:guide id="7" pos="5688" userDrawn="1">
          <p15:clr>
            <a:srgbClr val="A4A3A4"/>
          </p15:clr>
        </p15:guide>
        <p15:guide id="8" pos="10080" userDrawn="1">
          <p15:clr>
            <a:srgbClr val="A4A3A4"/>
          </p15:clr>
        </p15:guide>
        <p15:guide id="9" pos="10656" userDrawn="1">
          <p15:clr>
            <a:srgbClr val="A4A3A4"/>
          </p15:clr>
        </p15:guide>
        <p15:guide id="10" pos="15048" userDrawn="1">
          <p15:clr>
            <a:srgbClr val="A4A3A4"/>
          </p15:clr>
        </p15:guide>
        <p15:guide id="11" pos="156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94" autoAdjust="0"/>
    <p:restoredTop sz="97380" autoAdjust="0"/>
  </p:normalViewPr>
  <p:slideViewPr>
    <p:cSldViewPr snapToGrid="0" snapToObjects="1" showGuides="1">
      <p:cViewPr>
        <p:scale>
          <a:sx n="50" d="100"/>
          <a:sy n="50" d="100"/>
        </p:scale>
        <p:origin x="1636" y="-88"/>
      </p:cViewPr>
      <p:guideLst>
        <p:guide orient="horz" pos="720"/>
        <p:guide pos="720"/>
        <p:guide pos="20016"/>
        <p:guide orient="horz" pos="13104"/>
        <p:guide pos="5112"/>
        <p:guide pos="5688"/>
        <p:guide pos="10080"/>
        <p:guide pos="10656"/>
        <p:guide pos="15048"/>
        <p:guide pos="156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403E-42E3-A867-B416ACBC1991}"/>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403E-42E3-A867-B416ACBC1991}"/>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403E-42E3-A867-B416ACBC1991}"/>
            </c:ext>
          </c:extLst>
        </c:ser>
        <c:dLbls>
          <c:showLegendKey val="0"/>
          <c:showVal val="0"/>
          <c:showCatName val="0"/>
          <c:showSerName val="0"/>
          <c:showPercent val="0"/>
          <c:showBubbleSize val="0"/>
        </c:dLbls>
        <c:gapWidth val="219"/>
        <c:overlap val="-27"/>
        <c:axId val="-162303792"/>
        <c:axId val="-162018960"/>
      </c:barChart>
      <c:catAx>
        <c:axId val="-1623037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5">
                    <a:lumMod val="60000"/>
                    <a:lumOff val="40000"/>
                  </a:schemeClr>
                </a:solidFill>
                <a:latin typeface="Uni Sans Book" charset="0"/>
                <a:ea typeface="Uni Sans Book" charset="0"/>
                <a:cs typeface="Uni Sans Book" charset="0"/>
              </a:defRPr>
            </a:pPr>
            <a:endParaRPr lang="en-US"/>
          </a:p>
        </c:txPr>
        <c:crossAx val="-162018960"/>
        <c:crosses val="autoZero"/>
        <c:auto val="1"/>
        <c:lblAlgn val="ctr"/>
        <c:lblOffset val="100"/>
        <c:noMultiLvlLbl val="0"/>
      </c:catAx>
      <c:valAx>
        <c:axId val="-162018960"/>
        <c:scaling>
          <c:orientation val="minMax"/>
        </c:scaling>
        <c:delete val="0"/>
        <c:axPos val="l"/>
        <c:majorGridlines>
          <c:spPr>
            <a:ln w="9525" cap="flat" cmpd="sng" algn="ctr">
              <a:solidFill>
                <a:schemeClr val="accent5">
                  <a:lumMod val="60000"/>
                  <a:lumOff val="4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accent5">
                    <a:lumMod val="60000"/>
                    <a:lumOff val="40000"/>
                  </a:schemeClr>
                </a:solidFill>
                <a:latin typeface="Uni Sans" charset="0"/>
                <a:ea typeface="Uni Sans" charset="0"/>
                <a:cs typeface="Uni Sans" charset="0"/>
              </a:defRPr>
            </a:pPr>
            <a:endParaRPr lang="en-US"/>
          </a:p>
        </c:txPr>
        <c:crossAx val="-162303792"/>
        <c:crosses val="autoZero"/>
        <c:crossBetween val="between"/>
      </c:valAx>
      <c:spPr>
        <a:solidFill>
          <a:srgbClr val="FFFFFF"/>
        </a:soli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C8AC-4B17-946C-2C54016FB379}"/>
              </c:ext>
            </c:extLst>
          </c:dPt>
          <c:dPt>
            <c:idx val="1"/>
            <c:bubble3D val="0"/>
            <c:spPr>
              <a:solidFill>
                <a:schemeClr val="accent2"/>
              </a:solidFill>
              <a:ln w="19050">
                <a:noFill/>
              </a:ln>
              <a:effectLst/>
            </c:spPr>
            <c:extLst>
              <c:ext xmlns:c16="http://schemas.microsoft.com/office/drawing/2014/chart" uri="{C3380CC4-5D6E-409C-BE32-E72D297353CC}">
                <c16:uniqueId val="{00000003-C8AC-4B17-946C-2C54016FB379}"/>
              </c:ext>
            </c:extLst>
          </c:dPt>
          <c:dPt>
            <c:idx val="2"/>
            <c:bubble3D val="0"/>
            <c:spPr>
              <a:solidFill>
                <a:schemeClr val="accent3"/>
              </a:solidFill>
              <a:ln w="19050">
                <a:noFill/>
              </a:ln>
              <a:effectLst/>
            </c:spPr>
            <c:extLst>
              <c:ext xmlns:c16="http://schemas.microsoft.com/office/drawing/2014/chart" uri="{C3380CC4-5D6E-409C-BE32-E72D297353CC}">
                <c16:uniqueId val="{00000005-C8AC-4B17-946C-2C54016FB379}"/>
              </c:ext>
            </c:extLst>
          </c:dPt>
          <c:dPt>
            <c:idx val="3"/>
            <c:bubble3D val="0"/>
            <c:spPr>
              <a:solidFill>
                <a:schemeClr val="accent4"/>
              </a:solidFill>
              <a:ln w="19050">
                <a:noFill/>
              </a:ln>
              <a:effectLst/>
            </c:spPr>
            <c:extLst>
              <c:ext xmlns:c16="http://schemas.microsoft.com/office/drawing/2014/chart" uri="{C3380CC4-5D6E-409C-BE32-E72D297353CC}">
                <c16:uniqueId val="{00000007-C8AC-4B17-946C-2C54016FB379}"/>
              </c:ext>
            </c:extLst>
          </c:dPt>
          <c:cat>
            <c:strRef>
              <c:f>Sheet1!$A$2:$A$5</c:f>
              <c:strCache>
                <c:ptCount val="3"/>
                <c:pt idx="0">
                  <c:v>1st Qtr</c:v>
                </c:pt>
                <c:pt idx="1">
                  <c:v>2nd Qtr</c:v>
                </c:pt>
                <c:pt idx="2">
                  <c:v>3rd Qtr</c:v>
                </c:pt>
              </c:strCache>
            </c:strRef>
          </c:cat>
          <c:val>
            <c:numRef>
              <c:f>Sheet1!$B$2:$B$5</c:f>
              <c:numCache>
                <c:formatCode>General</c:formatCode>
                <c:ptCount val="4"/>
                <c:pt idx="0">
                  <c:v>8.1999999999999993</c:v>
                </c:pt>
                <c:pt idx="1">
                  <c:v>3.2</c:v>
                </c:pt>
                <c:pt idx="2">
                  <c:v>1.4</c:v>
                </c:pt>
              </c:numCache>
            </c:numRef>
          </c:val>
          <c:extLst>
            <c:ext xmlns:c16="http://schemas.microsoft.com/office/drawing/2014/chart" uri="{C3380CC4-5D6E-409C-BE32-E72D297353CC}">
              <c16:uniqueId val="{00000008-C8AC-4B17-946C-2C54016FB379}"/>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dLbls>
          <c:showLegendKey val="0"/>
          <c:showVal val="0"/>
          <c:showCatName val="0"/>
          <c:showSerName val="0"/>
          <c:showPercent val="0"/>
          <c:showBubbleSize val="0"/>
          <c:showLeaderLines val="0"/>
        </c:dLbls>
        <c:firstSliceAng val="0"/>
        <c:holeSize val="5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CC9D-496A-B681-CFC2BC85CD9F}"/>
              </c:ext>
            </c:extLst>
          </c:dPt>
          <c:dPt>
            <c:idx val="1"/>
            <c:bubble3D val="0"/>
            <c:spPr>
              <a:solidFill>
                <a:schemeClr val="accent2"/>
              </a:solidFill>
              <a:ln w="19050">
                <a:noFill/>
              </a:ln>
              <a:effectLst/>
            </c:spPr>
            <c:extLst>
              <c:ext xmlns:c16="http://schemas.microsoft.com/office/drawing/2014/chart" uri="{C3380CC4-5D6E-409C-BE32-E72D297353CC}">
                <c16:uniqueId val="{00000003-CC9D-496A-B681-CFC2BC85CD9F}"/>
              </c:ext>
            </c:extLst>
          </c:dPt>
          <c:dPt>
            <c:idx val="2"/>
            <c:bubble3D val="0"/>
            <c:spPr>
              <a:solidFill>
                <a:schemeClr val="accent3"/>
              </a:solidFill>
              <a:ln w="19050">
                <a:noFill/>
              </a:ln>
              <a:effectLst/>
            </c:spPr>
            <c:extLst>
              <c:ext xmlns:c16="http://schemas.microsoft.com/office/drawing/2014/chart" uri="{C3380CC4-5D6E-409C-BE32-E72D297353CC}">
                <c16:uniqueId val="{00000005-CC9D-496A-B681-CFC2BC85CD9F}"/>
              </c:ext>
            </c:extLst>
          </c:dPt>
          <c:dPt>
            <c:idx val="3"/>
            <c:bubble3D val="0"/>
            <c:spPr>
              <a:solidFill>
                <a:schemeClr val="accent4"/>
              </a:solidFill>
              <a:ln w="19050">
                <a:noFill/>
              </a:ln>
              <a:effectLst/>
            </c:spPr>
            <c:extLst>
              <c:ext xmlns:c16="http://schemas.microsoft.com/office/drawing/2014/chart" uri="{C3380CC4-5D6E-409C-BE32-E72D297353CC}">
                <c16:uniqueId val="{00000007-CC9D-496A-B681-CFC2BC85CD9F}"/>
              </c:ext>
            </c:extLst>
          </c:dPt>
          <c:cat>
            <c:strRef>
              <c:f>Sheet1!$A$2:$A$5</c:f>
              <c:strCache>
                <c:ptCount val="3"/>
                <c:pt idx="0">
                  <c:v>1st Qtr</c:v>
                </c:pt>
                <c:pt idx="1">
                  <c:v>2nd Qtr</c:v>
                </c:pt>
                <c:pt idx="2">
                  <c:v>3rd Qtr</c:v>
                </c:pt>
              </c:strCache>
            </c:strRef>
          </c:cat>
          <c:val>
            <c:numRef>
              <c:f>Sheet1!$B$2:$B$5</c:f>
              <c:numCache>
                <c:formatCode>General</c:formatCode>
                <c:ptCount val="4"/>
                <c:pt idx="0">
                  <c:v>8.1999999999999993</c:v>
                </c:pt>
                <c:pt idx="1">
                  <c:v>3.2</c:v>
                </c:pt>
                <c:pt idx="2">
                  <c:v>1.4</c:v>
                </c:pt>
              </c:numCache>
            </c:numRef>
          </c:val>
          <c:extLst>
            <c:ext xmlns:c16="http://schemas.microsoft.com/office/drawing/2014/chart" uri="{C3380CC4-5D6E-409C-BE32-E72D297353CC}">
              <c16:uniqueId val="{00000008-CC9D-496A-B681-CFC2BC85CD9F}"/>
            </c:ext>
          </c:extLst>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0D47-492F-906F-12A74635AF86}"/>
            </c:ext>
          </c:extLst>
        </c:ser>
        <c:ser>
          <c:idx val="1"/>
          <c:order val="1"/>
          <c:tx>
            <c:strRef>
              <c:f>Sheet1!$C$1</c:f>
              <c:strCache>
                <c:ptCount val="1"/>
                <c:pt idx="0">
                  <c:v>Series 2</c:v>
                </c:pt>
              </c:strCache>
            </c:strRef>
          </c:tx>
          <c:spPr>
            <a:ln w="28575" cap="rnd">
              <a:solidFill>
                <a:schemeClr val="accent2"/>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0D47-492F-906F-12A74635AF86}"/>
            </c:ext>
          </c:extLst>
        </c:ser>
        <c:ser>
          <c:idx val="2"/>
          <c:order val="2"/>
          <c:tx>
            <c:strRef>
              <c:f>Sheet1!$D$1</c:f>
              <c:strCache>
                <c:ptCount val="1"/>
                <c:pt idx="0">
                  <c:v>Series 3</c:v>
                </c:pt>
              </c:strCache>
            </c:strRef>
          </c:tx>
          <c:spPr>
            <a:ln w="28575" cap="rnd">
              <a:solidFill>
                <a:schemeClr val="accent3"/>
              </a:solidFill>
              <a:round/>
            </a:ln>
            <a:effectLst/>
          </c:spPr>
          <c:marker>
            <c:symbol val="none"/>
          </c:marker>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0D47-492F-906F-12A74635AF86}"/>
            </c:ext>
          </c:extLst>
        </c:ser>
        <c:dLbls>
          <c:showLegendKey val="0"/>
          <c:showVal val="0"/>
          <c:showCatName val="0"/>
          <c:showSerName val="0"/>
          <c:showPercent val="0"/>
          <c:showBubbleSize val="0"/>
        </c:dLbls>
        <c:smooth val="0"/>
        <c:axId val="-218953008"/>
        <c:axId val="-209248688"/>
      </c:lineChart>
      <c:catAx>
        <c:axId val="-218953008"/>
        <c:scaling>
          <c:orientation val="minMax"/>
        </c:scaling>
        <c:delete val="1"/>
        <c:axPos val="b"/>
        <c:numFmt formatCode="General" sourceLinked="1"/>
        <c:majorTickMark val="none"/>
        <c:minorTickMark val="none"/>
        <c:tickLblPos val="nextTo"/>
        <c:crossAx val="-209248688"/>
        <c:crosses val="autoZero"/>
        <c:auto val="1"/>
        <c:lblAlgn val="ctr"/>
        <c:lblOffset val="100"/>
        <c:noMultiLvlLbl val="0"/>
      </c:catAx>
      <c:valAx>
        <c:axId val="-209248688"/>
        <c:scaling>
          <c:orientation val="minMax"/>
        </c:scaling>
        <c:delete val="0"/>
        <c:axPos val="l"/>
        <c:majorGridlines>
          <c:spPr>
            <a:ln w="9525" cap="flat" cmpd="sng" algn="ctr">
              <a:solidFill>
                <a:schemeClr val="accent5">
                  <a:lumMod val="60000"/>
                  <a:lumOff val="4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accent5">
                    <a:lumMod val="60000"/>
                    <a:lumOff val="40000"/>
                  </a:schemeClr>
                </a:solidFill>
                <a:latin typeface="Uni Sans" charset="0"/>
                <a:ea typeface="Uni Sans" charset="0"/>
                <a:cs typeface="Uni Sans" charset="0"/>
              </a:defRPr>
            </a:pPr>
            <a:endParaRPr lang="en-US"/>
          </a:p>
        </c:txPr>
        <c:crossAx val="-218953008"/>
        <c:crosses val="autoZero"/>
        <c:crossBetween val="between"/>
      </c:valAx>
      <c:spPr>
        <a:solidFill>
          <a:srgbClr val="FFFFFF"/>
        </a:solid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3591562"/>
            <a:ext cx="27980640" cy="764032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4114800" y="11526522"/>
            <a:ext cx="24688800" cy="5298438"/>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280EEA-D0D3-8B4B-92D4-DEB51ACFF84E}" type="datetimeFigureOut">
              <a:rPr lang="en-US" smtClean="0"/>
              <a:t>02/26/2022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280EEA-D0D3-8B4B-92D4-DEB51ACFF84E}" type="datetimeFigureOut">
              <a:rPr lang="en-US" smtClean="0"/>
              <a:t>02/26/2022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1168400"/>
            <a:ext cx="7098030" cy="185978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1168400"/>
            <a:ext cx="2088261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280EEA-D0D3-8B4B-92D4-DEB51ACFF84E}" type="datetimeFigureOut">
              <a:rPr lang="en-US" smtClean="0"/>
              <a:t>02/26/2022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280EEA-D0D3-8B4B-92D4-DEB51ACFF84E}" type="datetimeFigureOut">
              <a:rPr lang="en-US" smtClean="0"/>
              <a:t>02/26/2022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5471167"/>
            <a:ext cx="28392120" cy="9128758"/>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2245997" y="14686287"/>
            <a:ext cx="28392120" cy="4800598"/>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280EEA-D0D3-8B4B-92D4-DEB51ACFF84E}" type="datetimeFigureOut">
              <a:rPr lang="en-US" smtClean="0"/>
              <a:t>02/26/2022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280EEA-D0D3-8B4B-92D4-DEB51ACFF84E}" type="datetimeFigureOut">
              <a:rPr lang="en-US" smtClean="0"/>
              <a:t>02/26/2022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168405"/>
            <a:ext cx="28392120" cy="42418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5379722"/>
            <a:ext cx="13926024"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267431" y="8016240"/>
            <a:ext cx="13926024"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5379722"/>
            <a:ext cx="13994608"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6664942" y="8016240"/>
            <a:ext cx="13994608"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280EEA-D0D3-8B4B-92D4-DEB51ACFF84E}" type="datetimeFigureOut">
              <a:rPr lang="en-US" smtClean="0"/>
              <a:t>02/26/2022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4280EEA-D0D3-8B4B-92D4-DEB51ACFF84E}" type="datetimeFigureOut">
              <a:rPr lang="en-US" smtClean="0"/>
              <a:t>02/26/2022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280EEA-D0D3-8B4B-92D4-DEB51ACFF84E}" type="datetimeFigureOut">
              <a:rPr lang="en-US" smtClean="0"/>
              <a:t>02/26/2022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3994608" y="3159765"/>
            <a:ext cx="16664940" cy="155956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64280EEA-D0D3-8B4B-92D4-DEB51ACFF84E}" type="datetimeFigureOut">
              <a:rPr lang="en-US" smtClean="0"/>
              <a:t>02/26/2022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3159765"/>
            <a:ext cx="16664940" cy="155956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64280EEA-D0D3-8B4B-92D4-DEB51ACFF84E}" type="datetimeFigureOut">
              <a:rPr lang="en-US" smtClean="0"/>
              <a:t>02/26/2022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1168405"/>
            <a:ext cx="28392120" cy="42418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5842000"/>
            <a:ext cx="2839212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20340325"/>
            <a:ext cx="7406640" cy="1168400"/>
          </a:xfrm>
          <a:prstGeom prst="rect">
            <a:avLst/>
          </a:prstGeom>
        </p:spPr>
        <p:txBody>
          <a:bodyPr vert="horz" lIns="91440" tIns="45720" rIns="91440" bIns="45720" rtlCol="0" anchor="ctr"/>
          <a:lstStyle>
            <a:lvl1pPr algn="l">
              <a:defRPr sz="3840">
                <a:solidFill>
                  <a:schemeClr val="tx1">
                    <a:tint val="75000"/>
                  </a:schemeClr>
                </a:solidFill>
              </a:defRPr>
            </a:lvl1pPr>
          </a:lstStyle>
          <a:p>
            <a:fld id="{64280EEA-D0D3-8B4B-92D4-DEB51ACFF84E}" type="datetimeFigureOut">
              <a:rPr lang="en-US" smtClean="0"/>
              <a:t>02/26/2022</a:t>
            </a:fld>
            <a:endParaRPr lang="en-US"/>
          </a:p>
        </p:txBody>
      </p:sp>
      <p:sp>
        <p:nvSpPr>
          <p:cNvPr id="5" name="Footer Placeholder 4"/>
          <p:cNvSpPr>
            <a:spLocks noGrp="1"/>
          </p:cNvSpPr>
          <p:nvPr>
            <p:ph type="ftr" sz="quarter" idx="3"/>
          </p:nvPr>
        </p:nvSpPr>
        <p:spPr>
          <a:xfrm>
            <a:off x="10904220" y="20340325"/>
            <a:ext cx="11109960" cy="11684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20340325"/>
            <a:ext cx="7406640" cy="1168400"/>
          </a:xfrm>
          <a:prstGeom prst="rect">
            <a:avLst/>
          </a:prstGeom>
        </p:spPr>
        <p:txBody>
          <a:bodyPr vert="horz" lIns="91440" tIns="45720" rIns="91440" bIns="45720" rtlCol="0" anchor="ctr"/>
          <a:lstStyle>
            <a:lvl1pPr algn="r">
              <a:defRPr sz="3840">
                <a:solidFill>
                  <a:schemeClr val="tx1">
                    <a:tint val="75000"/>
                  </a:schemeClr>
                </a:solidFill>
              </a:defRPr>
            </a:lvl1pPr>
          </a:lstStyle>
          <a:p>
            <a:fld id="{D9BB81AB-2AEA-4F43-9A67-F95394B0E480}" type="slidenum">
              <a:rPr lang="en-US" smtClean="0"/>
              <a:t>‹#›</a:t>
            </a:fld>
            <a:endParaRPr lang="en-US"/>
          </a:p>
        </p:txBody>
      </p:sp>
    </p:spTree>
    <p:extLst>
      <p:ext uri="{BB962C8B-B14F-4D97-AF65-F5344CB8AC3E}">
        <p14:creationId xmlns:p14="http://schemas.microsoft.com/office/powerpoint/2010/main" val="682498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github.com/ternaus/cloths_segmentation" TargetMode="External"/><Relationship Id="rId11" Type="http://schemas.openxmlformats.org/officeDocument/2006/relationships/image" Target="../media/image8.png"/><Relationship Id="rId5" Type="http://schemas.openxmlformats.org/officeDocument/2006/relationships/hyperlink" Target="https://pytorch.org/tutorials/beginner/dcgan_faces_tutorial.html" TargetMode="External"/><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image" Target="../media/image3.png"/><Relationship Id="rId9" Type="http://schemas.openxmlformats.org/officeDocument/2006/relationships/image" Target="../media/image6.png"/><Relationship Id="rId14" Type="http://schemas.openxmlformats.org/officeDocument/2006/relationships/image" Target="../media/image11.png"/></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png"/><Relationship Id="rId7" Type="http://schemas.openxmlformats.org/officeDocument/2006/relationships/chart" Target="../charts/chart5.xml"/><Relationship Id="rId2" Type="http://schemas.openxmlformats.org/officeDocument/2006/relationships/chart" Target="../charts/chart1.xml"/><Relationship Id="rId1" Type="http://schemas.openxmlformats.org/officeDocument/2006/relationships/slideLayout" Target="../slideLayouts/slideLayout1.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 Id="rId9"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18" Type="http://schemas.openxmlformats.org/officeDocument/2006/relationships/image" Target="../media/image29.png"/><Relationship Id="rId3" Type="http://schemas.openxmlformats.org/officeDocument/2006/relationships/image" Target="../media/image14.svg"/><Relationship Id="rId21" Type="http://schemas.openxmlformats.org/officeDocument/2006/relationships/image" Target="../media/image32.svg"/><Relationship Id="rId7" Type="http://schemas.openxmlformats.org/officeDocument/2006/relationships/image" Target="../media/image18.svg"/><Relationship Id="rId12" Type="http://schemas.openxmlformats.org/officeDocument/2006/relationships/image" Target="../media/image23.png"/><Relationship Id="rId17" Type="http://schemas.openxmlformats.org/officeDocument/2006/relationships/image" Target="../media/image28.svg"/><Relationship Id="rId2" Type="http://schemas.openxmlformats.org/officeDocument/2006/relationships/image" Target="../media/image13.png"/><Relationship Id="rId16" Type="http://schemas.openxmlformats.org/officeDocument/2006/relationships/image" Target="../media/image27.png"/><Relationship Id="rId20"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23" Type="http://schemas.openxmlformats.org/officeDocument/2006/relationships/image" Target="../media/image34.svg"/><Relationship Id="rId10" Type="http://schemas.openxmlformats.org/officeDocument/2006/relationships/image" Target="../media/image21.png"/><Relationship Id="rId19" Type="http://schemas.openxmlformats.org/officeDocument/2006/relationships/image" Target="../media/image30.sv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 Id="rId22"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6.jpg"/><Relationship Id="rId7" Type="http://schemas.openxmlformats.org/officeDocument/2006/relationships/image" Target="../media/image40.png"/><Relationship Id="rId2" Type="http://schemas.openxmlformats.org/officeDocument/2006/relationships/image" Target="../media/image35.jpg"/><Relationship Id="rId1" Type="http://schemas.openxmlformats.org/officeDocument/2006/relationships/slideLayout" Target="../slideLayouts/slideLayout7.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3" descr="Purple Header Bar"/>
          <p:cNvSpPr/>
          <p:nvPr/>
        </p:nvSpPr>
        <p:spPr>
          <a:xfrm>
            <a:off x="0" y="0"/>
            <a:ext cx="32918400" cy="480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43000" y="1153668"/>
            <a:ext cx="25503334" cy="1706882"/>
          </a:xfrm>
        </p:spPr>
        <p:txBody>
          <a:bodyPr anchor="b">
            <a:normAutofit/>
          </a:bodyPr>
          <a:lstStyle/>
          <a:p>
            <a:pPr algn="l"/>
            <a:r>
              <a:rPr lang="en-US" sz="11500" b="1" dirty="0">
                <a:solidFill>
                  <a:srgbClr val="FFFFFF"/>
                </a:solidFill>
                <a:latin typeface="Encode Sans Normal Black" charset="0"/>
                <a:ea typeface="Encode Sans Normal Black" charset="0"/>
                <a:cs typeface="Encode Sans Normal Black" charset="0"/>
              </a:rPr>
              <a:t>AI FASHION</a:t>
            </a:r>
          </a:p>
        </p:txBody>
      </p:sp>
      <p:sp>
        <p:nvSpPr>
          <p:cNvPr id="10" name="TextBox 9"/>
          <p:cNvSpPr txBox="1"/>
          <p:nvPr/>
        </p:nvSpPr>
        <p:spPr>
          <a:xfrm>
            <a:off x="1168399" y="3721609"/>
            <a:ext cx="27045477" cy="1046440"/>
          </a:xfrm>
          <a:prstGeom prst="rect">
            <a:avLst/>
          </a:prstGeom>
          <a:noFill/>
        </p:spPr>
        <p:txBody>
          <a:bodyPr wrap="square" rtlCol="0">
            <a:spAutoFit/>
          </a:bodyPr>
          <a:lstStyle/>
          <a:p>
            <a:r>
              <a:rPr lang="en-US" sz="3000" dirty="0">
                <a:solidFill>
                  <a:srgbClr val="FFFFFF"/>
                </a:solidFill>
                <a:latin typeface="Open Sans" charset="0"/>
                <a:ea typeface="Open Sans" charset="0"/>
                <a:cs typeface="Open Sans" charset="0"/>
              </a:rPr>
              <a:t>TEAM:         Aaliyah Hanni, Dwight Sablan, Liem Luong, Vanessa Hsu                                   </a:t>
            </a:r>
          </a:p>
          <a:p>
            <a:r>
              <a:rPr lang="en-US" sz="3000" dirty="0">
                <a:solidFill>
                  <a:srgbClr val="FFFFFF"/>
                </a:solidFill>
                <a:latin typeface="Open Sans" charset="0"/>
                <a:ea typeface="Open Sans" charset="0"/>
                <a:cs typeface="Open Sans" charset="0"/>
              </a:rPr>
              <a:t>SPONSOR: Tatiana Teppoeva </a:t>
            </a:r>
            <a:r>
              <a:rPr lang="en-US" sz="3200" dirty="0">
                <a:solidFill>
                  <a:srgbClr val="FFFFFF"/>
                </a:solidFill>
                <a:latin typeface="Open Sans" charset="0"/>
                <a:ea typeface="Open Sans" charset="0"/>
                <a:cs typeface="Open Sans" charset="0"/>
              </a:rPr>
              <a:t>|</a:t>
            </a:r>
            <a:r>
              <a:rPr lang="en-US" sz="3000" dirty="0">
                <a:solidFill>
                  <a:srgbClr val="FFFFFF"/>
                </a:solidFill>
                <a:latin typeface="Open Sans" charset="0"/>
                <a:ea typeface="Open Sans" charset="0"/>
                <a:cs typeface="Open Sans" charset="0"/>
              </a:rPr>
              <a:t> Microsoft Sr. Data &amp; Applied Scientist </a:t>
            </a:r>
          </a:p>
        </p:txBody>
      </p:sp>
      <p:sp>
        <p:nvSpPr>
          <p:cNvPr id="19" name="TextBox 18"/>
          <p:cNvSpPr txBox="1"/>
          <p:nvPr/>
        </p:nvSpPr>
        <p:spPr>
          <a:xfrm>
            <a:off x="9029699" y="14681640"/>
            <a:ext cx="6972301" cy="1477328"/>
          </a:xfrm>
          <a:prstGeom prst="rect">
            <a:avLst/>
          </a:prstGeom>
          <a:noFill/>
        </p:spPr>
        <p:txBody>
          <a:bodyPr wrap="square" rtlCol="0">
            <a:spAutoFit/>
          </a:bodyPr>
          <a:lstStyle/>
          <a:p>
            <a:r>
              <a:rPr lang="en-US" sz="1800" dirty="0">
                <a:solidFill>
                  <a:srgbClr val="000000"/>
                </a:solidFill>
                <a:latin typeface="Open Sans" charset="0"/>
                <a:ea typeface="Open Sans" charset="0"/>
                <a:cs typeface="Open Sans" charset="0"/>
              </a:rPr>
              <a:t>The Discriminator Network then takes the input images to calculate the probability of its being real or fake through a series of step using Conv2d, BatchNorm2d, LeakyReLU activation for all layers in the Discriminator Network, and Sigmoid activation.</a:t>
            </a:r>
          </a:p>
        </p:txBody>
      </p:sp>
      <p:sp>
        <p:nvSpPr>
          <p:cNvPr id="20" name="TextBox 19"/>
          <p:cNvSpPr txBox="1"/>
          <p:nvPr/>
        </p:nvSpPr>
        <p:spPr>
          <a:xfrm>
            <a:off x="9029700" y="18779280"/>
            <a:ext cx="6972301" cy="646331"/>
          </a:xfrm>
          <a:prstGeom prst="rect">
            <a:avLst/>
          </a:prstGeom>
          <a:noFill/>
        </p:spPr>
        <p:txBody>
          <a:bodyPr wrap="square" rtlCol="0">
            <a:spAutoFit/>
          </a:bodyPr>
          <a:lstStyle/>
          <a:p>
            <a:r>
              <a:rPr lang="en-US" sz="1200" dirty="0">
                <a:solidFill>
                  <a:srgbClr val="000000"/>
                </a:solidFill>
                <a:latin typeface="Open Sans" charset="0"/>
                <a:ea typeface="Open Sans" charset="0"/>
                <a:cs typeface="Open Sans" charset="0"/>
              </a:rPr>
              <a:t>The training datasets for the DCGAN model are segregated into one of the six categories (checkered, cheetah, dotted, floral, leaves, and paisley). These images are cleaned and standardized to the same height and width (224 x 224 pixels) </a:t>
            </a:r>
          </a:p>
        </p:txBody>
      </p:sp>
      <p:grpSp>
        <p:nvGrpSpPr>
          <p:cNvPr id="25" name="Group 24" descr="Section Header and gold boundless bar"/>
          <p:cNvGrpSpPr/>
          <p:nvPr/>
        </p:nvGrpSpPr>
        <p:grpSpPr>
          <a:xfrm>
            <a:off x="16916400" y="5108506"/>
            <a:ext cx="6972300" cy="904357"/>
            <a:chOff x="8956548" y="11722608"/>
            <a:chExt cx="6972300" cy="904357"/>
          </a:xfrm>
        </p:grpSpPr>
        <p:sp>
          <p:nvSpPr>
            <p:cNvPr id="26" name="TextBox 25" descr="Section Header placeholder"/>
            <p:cNvSpPr txBox="1"/>
            <p:nvPr/>
          </p:nvSpPr>
          <p:spPr>
            <a:xfrm>
              <a:off x="8956548" y="11722608"/>
              <a:ext cx="6972300" cy="707886"/>
            </a:xfrm>
            <a:prstGeom prst="rect">
              <a:avLst/>
            </a:prstGeom>
            <a:noFill/>
          </p:spPr>
          <p:txBody>
            <a:bodyPr wrap="square" rtlCol="0">
              <a:spAutoFit/>
            </a:bodyPr>
            <a:lstStyle/>
            <a:p>
              <a:r>
                <a:rPr lang="en-US" sz="4000" b="1" dirty="0">
                  <a:latin typeface="Encode Sans Normal Black" charset="0"/>
                  <a:ea typeface="Encode Sans Normal Black" charset="0"/>
                  <a:cs typeface="Encode Sans Normal Black" charset="0"/>
                </a:rPr>
                <a:t>RESULTS</a:t>
              </a:r>
            </a:p>
          </p:txBody>
        </p:sp>
        <p:pic>
          <p:nvPicPr>
            <p:cNvPr id="27" name="Picture 26" descr="gold boundless ba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sp>
        <p:nvSpPr>
          <p:cNvPr id="28" name="TextBox 27"/>
          <p:cNvSpPr txBox="1"/>
          <p:nvPr/>
        </p:nvSpPr>
        <p:spPr>
          <a:xfrm>
            <a:off x="16989551" y="6191684"/>
            <a:ext cx="6972301" cy="646331"/>
          </a:xfrm>
          <a:prstGeom prst="rect">
            <a:avLst/>
          </a:prstGeom>
          <a:noFill/>
        </p:spPr>
        <p:txBody>
          <a:bodyPr wrap="square" rtlCol="0">
            <a:spAutoFit/>
          </a:bodyPr>
          <a:lstStyle/>
          <a:p>
            <a:r>
              <a:rPr lang="en-US" sz="1800" dirty="0">
                <a:solidFill>
                  <a:srgbClr val="000000"/>
                </a:solidFill>
                <a:latin typeface="Open Sans" charset="0"/>
                <a:ea typeface="Open Sans" charset="0"/>
                <a:cs typeface="Open Sans" charset="0"/>
              </a:rPr>
              <a:t>Below are the result of neural network generated image (fake images on the right) comparing to the real images on the left</a:t>
            </a:r>
          </a:p>
        </p:txBody>
      </p:sp>
      <p:grpSp>
        <p:nvGrpSpPr>
          <p:cNvPr id="29" name="Group 28" descr="Section Header and gold boundless bar"/>
          <p:cNvGrpSpPr/>
          <p:nvPr/>
        </p:nvGrpSpPr>
        <p:grpSpPr>
          <a:xfrm>
            <a:off x="24766523" y="13022710"/>
            <a:ext cx="6972300" cy="904357"/>
            <a:chOff x="8956548" y="11722608"/>
            <a:chExt cx="6972300" cy="904357"/>
          </a:xfrm>
        </p:grpSpPr>
        <p:sp>
          <p:nvSpPr>
            <p:cNvPr id="30" name="TextBox 29" descr="Section Header "/>
            <p:cNvSpPr txBox="1"/>
            <p:nvPr/>
          </p:nvSpPr>
          <p:spPr>
            <a:xfrm>
              <a:off x="8956548" y="11722608"/>
              <a:ext cx="6972300" cy="707886"/>
            </a:xfrm>
            <a:prstGeom prst="rect">
              <a:avLst/>
            </a:prstGeom>
            <a:noFill/>
          </p:spPr>
          <p:txBody>
            <a:bodyPr wrap="square" rtlCol="0">
              <a:spAutoFit/>
            </a:bodyPr>
            <a:lstStyle/>
            <a:p>
              <a:r>
                <a:rPr lang="en-US" sz="4000" b="1" dirty="0">
                  <a:latin typeface="Encode Sans Normal Black" charset="0"/>
                  <a:ea typeface="Encode Sans Normal Black" charset="0"/>
                  <a:cs typeface="Encode Sans Normal Black" charset="0"/>
                </a:rPr>
                <a:t>LIMITATIONS</a:t>
              </a:r>
            </a:p>
          </p:txBody>
        </p:sp>
        <p:pic>
          <p:nvPicPr>
            <p:cNvPr id="31" name="Picture 30" descr="gold boundless ba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sp>
        <p:nvSpPr>
          <p:cNvPr id="32" name="TextBox 31"/>
          <p:cNvSpPr txBox="1"/>
          <p:nvPr/>
        </p:nvSpPr>
        <p:spPr>
          <a:xfrm>
            <a:off x="24839674" y="14037810"/>
            <a:ext cx="7479605" cy="1754326"/>
          </a:xfrm>
          <a:prstGeom prst="rect">
            <a:avLst/>
          </a:prstGeom>
          <a:noFill/>
        </p:spPr>
        <p:txBody>
          <a:bodyPr wrap="square" rtlCol="0">
            <a:spAutoFit/>
          </a:bodyPr>
          <a:lstStyle/>
          <a:p>
            <a:r>
              <a:rPr lang="en-US" sz="1800" dirty="0">
                <a:solidFill>
                  <a:srgbClr val="000000"/>
                </a:solidFill>
                <a:latin typeface="Open Sans" charset="0"/>
                <a:ea typeface="Open Sans" charset="0"/>
                <a:cs typeface="Open Sans" charset="0"/>
              </a:rPr>
              <a:t>One of the limitations we experience is the nature of computer vision. This area in deep learning requires lot of computing power – especially GPU – in order to train the neural network model. The more training time we have, the better result we gain. Second limitation is the limit of free available GPU resources from Google Colab we have.  </a:t>
            </a:r>
          </a:p>
        </p:txBody>
      </p:sp>
      <p:sp>
        <p:nvSpPr>
          <p:cNvPr id="59" name="TextBox 58"/>
          <p:cNvSpPr txBox="1"/>
          <p:nvPr/>
        </p:nvSpPr>
        <p:spPr>
          <a:xfrm>
            <a:off x="16386717" y="7968511"/>
            <a:ext cx="2319418" cy="369332"/>
          </a:xfrm>
          <a:prstGeom prst="rect">
            <a:avLst/>
          </a:prstGeom>
          <a:noFill/>
        </p:spPr>
        <p:txBody>
          <a:bodyPr vert="horz" wrap="square" rtlCol="0">
            <a:spAutoFit/>
          </a:bodyPr>
          <a:lstStyle/>
          <a:p>
            <a:pPr algn="ctr"/>
            <a:r>
              <a:rPr lang="en-US" sz="1800" dirty="0">
                <a:latin typeface="Uni Sans Book" charset="0"/>
                <a:ea typeface="Uni Sans Book" charset="0"/>
                <a:cs typeface="Uni Sans Book" charset="0"/>
              </a:rPr>
              <a:t>Checkered</a:t>
            </a:r>
          </a:p>
        </p:txBody>
      </p:sp>
      <p:pic>
        <p:nvPicPr>
          <p:cNvPr id="47" name="Picture 46" descr="Gold Boundless Bar" title="Gold Boundless Ba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534613"/>
            <a:ext cx="3877056" cy="950976"/>
          </a:xfrm>
          <a:prstGeom prst="rect">
            <a:avLst/>
          </a:prstGeom>
        </p:spPr>
      </p:pic>
      <p:cxnSp>
        <p:nvCxnSpPr>
          <p:cNvPr id="5" name="Straight Connector 4" descr="Gold rule line divider"/>
          <p:cNvCxnSpPr/>
          <p:nvPr/>
        </p:nvCxnSpPr>
        <p:spPr>
          <a:xfrm>
            <a:off x="8598568" y="5458380"/>
            <a:ext cx="0" cy="153442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descr="Gold rule line divider"/>
          <p:cNvCxnSpPr/>
          <p:nvPr/>
        </p:nvCxnSpPr>
        <p:spPr>
          <a:xfrm>
            <a:off x="16459200" y="5466535"/>
            <a:ext cx="0" cy="153442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descr="Gold rule line divider"/>
          <p:cNvCxnSpPr/>
          <p:nvPr/>
        </p:nvCxnSpPr>
        <p:spPr>
          <a:xfrm>
            <a:off x="24346568" y="5458380"/>
            <a:ext cx="0" cy="153442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descr="White Block W"/>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795071" y="2147368"/>
            <a:ext cx="3974592" cy="2685979"/>
          </a:xfrm>
          <a:prstGeom prst="rect">
            <a:avLst/>
          </a:prstGeom>
        </p:spPr>
      </p:pic>
      <p:grpSp>
        <p:nvGrpSpPr>
          <p:cNvPr id="49" name="Group 48" descr="Section Header and gold boundless bar">
            <a:extLst>
              <a:ext uri="{FF2B5EF4-FFF2-40B4-BE49-F238E27FC236}">
                <a16:creationId xmlns:a16="http://schemas.microsoft.com/office/drawing/2014/main" id="{572FBC11-0C4F-493B-B538-C422B431891F}"/>
              </a:ext>
            </a:extLst>
          </p:cNvPr>
          <p:cNvGrpSpPr/>
          <p:nvPr/>
        </p:nvGrpSpPr>
        <p:grpSpPr>
          <a:xfrm>
            <a:off x="1178649" y="5142034"/>
            <a:ext cx="6972300" cy="904357"/>
            <a:chOff x="8956548" y="11722608"/>
            <a:chExt cx="6972300" cy="904357"/>
          </a:xfrm>
        </p:grpSpPr>
        <p:sp>
          <p:nvSpPr>
            <p:cNvPr id="50" name="TextBox 49" descr="Section Header placeholder">
              <a:extLst>
                <a:ext uri="{FF2B5EF4-FFF2-40B4-BE49-F238E27FC236}">
                  <a16:creationId xmlns:a16="http://schemas.microsoft.com/office/drawing/2014/main" id="{B1C0CD29-B7EE-449D-8AD2-262E936AE212}"/>
                </a:ext>
              </a:extLst>
            </p:cNvPr>
            <p:cNvSpPr txBox="1"/>
            <p:nvPr/>
          </p:nvSpPr>
          <p:spPr>
            <a:xfrm>
              <a:off x="8956548" y="11722608"/>
              <a:ext cx="6972300" cy="707886"/>
            </a:xfrm>
            <a:prstGeom prst="rect">
              <a:avLst/>
            </a:prstGeom>
            <a:noFill/>
          </p:spPr>
          <p:txBody>
            <a:bodyPr wrap="square" rtlCol="0">
              <a:spAutoFit/>
            </a:bodyPr>
            <a:lstStyle/>
            <a:p>
              <a:r>
                <a:rPr lang="en-US" sz="4000" b="1" dirty="0">
                  <a:latin typeface="Encode Sans Normal Black" charset="0"/>
                  <a:ea typeface="Encode Sans Normal Black" charset="0"/>
                  <a:cs typeface="Encode Sans Normal Black" charset="0"/>
                </a:rPr>
                <a:t>INTRODUCTION</a:t>
              </a:r>
            </a:p>
          </p:txBody>
        </p:sp>
        <p:pic>
          <p:nvPicPr>
            <p:cNvPr id="54" name="Picture 53" descr="gold boundless bar">
              <a:extLst>
                <a:ext uri="{FF2B5EF4-FFF2-40B4-BE49-F238E27FC236}">
                  <a16:creationId xmlns:a16="http://schemas.microsoft.com/office/drawing/2014/main" id="{8499776A-5406-4CAA-BF95-F7C7C631641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grpSp>
        <p:nvGrpSpPr>
          <p:cNvPr id="58" name="Group 57" descr="Section Header and gold boundless bar">
            <a:extLst>
              <a:ext uri="{FF2B5EF4-FFF2-40B4-BE49-F238E27FC236}">
                <a16:creationId xmlns:a16="http://schemas.microsoft.com/office/drawing/2014/main" id="{DE4BE1CA-1FD5-48B9-A639-3C5A7F051274}"/>
              </a:ext>
            </a:extLst>
          </p:cNvPr>
          <p:cNvGrpSpPr/>
          <p:nvPr/>
        </p:nvGrpSpPr>
        <p:grpSpPr>
          <a:xfrm>
            <a:off x="9075001" y="5129842"/>
            <a:ext cx="6972300" cy="904357"/>
            <a:chOff x="8956548" y="11722608"/>
            <a:chExt cx="6972300" cy="904357"/>
          </a:xfrm>
        </p:grpSpPr>
        <p:sp>
          <p:nvSpPr>
            <p:cNvPr id="60" name="TextBox 59" descr="Section Header placeholder">
              <a:extLst>
                <a:ext uri="{FF2B5EF4-FFF2-40B4-BE49-F238E27FC236}">
                  <a16:creationId xmlns:a16="http://schemas.microsoft.com/office/drawing/2014/main" id="{147AAB11-2803-4919-A4BD-EDD14794625F}"/>
                </a:ext>
              </a:extLst>
            </p:cNvPr>
            <p:cNvSpPr txBox="1"/>
            <p:nvPr/>
          </p:nvSpPr>
          <p:spPr>
            <a:xfrm>
              <a:off x="8956548" y="11722608"/>
              <a:ext cx="6972300" cy="707886"/>
            </a:xfrm>
            <a:prstGeom prst="rect">
              <a:avLst/>
            </a:prstGeom>
            <a:noFill/>
          </p:spPr>
          <p:txBody>
            <a:bodyPr wrap="square" rtlCol="0">
              <a:spAutoFit/>
            </a:bodyPr>
            <a:lstStyle/>
            <a:p>
              <a:r>
                <a:rPr lang="en-US" sz="4000" b="1" dirty="0">
                  <a:latin typeface="Encode Sans Normal Black" charset="0"/>
                  <a:ea typeface="Encode Sans Normal Black" charset="0"/>
                  <a:cs typeface="Encode Sans Normal Black" charset="0"/>
                </a:rPr>
                <a:t>MODEL</a:t>
              </a:r>
            </a:p>
          </p:txBody>
        </p:sp>
        <p:pic>
          <p:nvPicPr>
            <p:cNvPr id="65" name="Picture 64" descr="gold boundless bar">
              <a:extLst>
                <a:ext uri="{FF2B5EF4-FFF2-40B4-BE49-F238E27FC236}">
                  <a16:creationId xmlns:a16="http://schemas.microsoft.com/office/drawing/2014/main" id="{A9F52E6D-740E-44B0-8921-1915C96774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grpSp>
        <p:nvGrpSpPr>
          <p:cNvPr id="69" name="Group 68" descr="Section Header and gold boundless bar">
            <a:extLst>
              <a:ext uri="{FF2B5EF4-FFF2-40B4-BE49-F238E27FC236}">
                <a16:creationId xmlns:a16="http://schemas.microsoft.com/office/drawing/2014/main" id="{8539D0D4-D10B-4CB3-8B59-151967CBDF70}"/>
              </a:ext>
            </a:extLst>
          </p:cNvPr>
          <p:cNvGrpSpPr/>
          <p:nvPr/>
        </p:nvGrpSpPr>
        <p:grpSpPr>
          <a:xfrm>
            <a:off x="24754331" y="5138871"/>
            <a:ext cx="6972300" cy="904357"/>
            <a:chOff x="8956548" y="11722608"/>
            <a:chExt cx="6972300" cy="904357"/>
          </a:xfrm>
        </p:grpSpPr>
        <p:sp>
          <p:nvSpPr>
            <p:cNvPr id="70" name="TextBox 69" descr="Section Header ">
              <a:extLst>
                <a:ext uri="{FF2B5EF4-FFF2-40B4-BE49-F238E27FC236}">
                  <a16:creationId xmlns:a16="http://schemas.microsoft.com/office/drawing/2014/main" id="{C31FA7D3-A21C-4D38-BD23-20A5506BA34E}"/>
                </a:ext>
              </a:extLst>
            </p:cNvPr>
            <p:cNvSpPr txBox="1"/>
            <p:nvPr/>
          </p:nvSpPr>
          <p:spPr>
            <a:xfrm>
              <a:off x="8956548" y="11722608"/>
              <a:ext cx="6972300" cy="707886"/>
            </a:xfrm>
            <a:prstGeom prst="rect">
              <a:avLst/>
            </a:prstGeom>
            <a:noFill/>
          </p:spPr>
          <p:txBody>
            <a:bodyPr wrap="square" rtlCol="0">
              <a:spAutoFit/>
            </a:bodyPr>
            <a:lstStyle/>
            <a:p>
              <a:r>
                <a:rPr lang="en-US" sz="4000" b="1" dirty="0">
                  <a:latin typeface="Encode Sans Normal Black" charset="0"/>
                  <a:ea typeface="Encode Sans Normal Black" charset="0"/>
                  <a:cs typeface="Encode Sans Normal Black" charset="0"/>
                </a:rPr>
                <a:t>CONCLUSIONS</a:t>
              </a:r>
            </a:p>
          </p:txBody>
        </p:sp>
        <p:pic>
          <p:nvPicPr>
            <p:cNvPr id="71" name="Picture 70" descr="gold boundless bar">
              <a:extLst>
                <a:ext uri="{FF2B5EF4-FFF2-40B4-BE49-F238E27FC236}">
                  <a16:creationId xmlns:a16="http://schemas.microsoft.com/office/drawing/2014/main" id="{56339101-54C7-4FB4-BF60-0AFF53BAA2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sp>
        <p:nvSpPr>
          <p:cNvPr id="72" name="TextBox 71">
            <a:extLst>
              <a:ext uri="{FF2B5EF4-FFF2-40B4-BE49-F238E27FC236}">
                <a16:creationId xmlns:a16="http://schemas.microsoft.com/office/drawing/2014/main" id="{5F9CBE46-41CA-488B-BEAC-FF1A9C0E6520}"/>
              </a:ext>
            </a:extLst>
          </p:cNvPr>
          <p:cNvSpPr txBox="1"/>
          <p:nvPr/>
        </p:nvSpPr>
        <p:spPr>
          <a:xfrm>
            <a:off x="24754331" y="6185028"/>
            <a:ext cx="7479605" cy="6740307"/>
          </a:xfrm>
          <a:prstGeom prst="rect">
            <a:avLst/>
          </a:prstGeom>
          <a:noFill/>
        </p:spPr>
        <p:txBody>
          <a:bodyPr wrap="square" rtlCol="0">
            <a:spAutoFit/>
          </a:bodyPr>
          <a:lstStyle/>
          <a:p>
            <a:r>
              <a:rPr lang="en-US" sz="1800" dirty="0">
                <a:solidFill>
                  <a:srgbClr val="000000"/>
                </a:solidFill>
                <a:latin typeface="Open Sans" charset="0"/>
                <a:ea typeface="Open Sans" charset="0"/>
                <a:cs typeface="Open Sans" charset="0"/>
              </a:rPr>
              <a:t>Among the six categories, we achieve best results – where the fake images generated from the neural network are closer to the real images - with floral, cheetah, paisley, and leaves. The checkered and dotted are showing some improvements in the fake images but still not the optimum outcome. The take-away from the result is that DCGAN model works well for the type of images that does not possess a strict geometric pattern.</a:t>
            </a:r>
          </a:p>
          <a:p>
            <a:endParaRPr lang="en-US" sz="1800" dirty="0">
              <a:solidFill>
                <a:srgbClr val="000000"/>
              </a:solidFill>
              <a:latin typeface="Open Sans" charset="0"/>
              <a:ea typeface="Open Sans" charset="0"/>
              <a:cs typeface="Open Sans" charset="0"/>
            </a:endParaRPr>
          </a:p>
          <a:p>
            <a:r>
              <a:rPr lang="en-US" sz="1800" dirty="0">
                <a:solidFill>
                  <a:srgbClr val="000000"/>
                </a:solidFill>
                <a:latin typeface="Open Sans" charset="0"/>
                <a:ea typeface="Open Sans" charset="0"/>
                <a:cs typeface="Open Sans" charset="0"/>
              </a:rPr>
              <a:t>The other interesting observation that we see that can improve the model by training with various settings. This will reduce the loss performance between Generator Network and Discriminator Network :</a:t>
            </a:r>
          </a:p>
          <a:p>
            <a:endParaRPr lang="en-US" sz="1800" dirty="0">
              <a:solidFill>
                <a:srgbClr val="000000"/>
              </a:solidFill>
              <a:latin typeface="Open Sans" charset="0"/>
              <a:ea typeface="Open Sans" charset="0"/>
              <a:cs typeface="Open Sans" charset="0"/>
            </a:endParaRPr>
          </a:p>
          <a:p>
            <a:pPr marL="285750" indent="-285750">
              <a:buFont typeface="Arial" panose="020B0604020202020204" pitchFamily="34" charset="0"/>
              <a:buChar char="•"/>
            </a:pPr>
            <a:r>
              <a:rPr lang="en-US" sz="1800" dirty="0">
                <a:solidFill>
                  <a:srgbClr val="000000"/>
                </a:solidFill>
                <a:latin typeface="Open Sans" charset="0"/>
                <a:ea typeface="Open Sans" charset="0"/>
                <a:cs typeface="Open Sans" charset="0"/>
              </a:rPr>
              <a:t>A small Adam optimizer value (&lt; 0.05)</a:t>
            </a:r>
          </a:p>
          <a:p>
            <a:pPr marL="285750" indent="-285750">
              <a:buFont typeface="Arial" panose="020B0604020202020204" pitchFamily="34" charset="0"/>
              <a:buChar char="•"/>
            </a:pPr>
            <a:r>
              <a:rPr lang="en-US" sz="1800" dirty="0">
                <a:solidFill>
                  <a:srgbClr val="000000"/>
                </a:solidFill>
                <a:latin typeface="Open Sans" charset="0"/>
                <a:ea typeface="Open Sans" charset="0"/>
                <a:cs typeface="Open Sans" charset="0"/>
              </a:rPr>
              <a:t>Smaller size of z latent vector ( &lt; 100)</a:t>
            </a:r>
          </a:p>
          <a:p>
            <a:pPr marL="285750" indent="-285750">
              <a:buFont typeface="Arial" panose="020B0604020202020204" pitchFamily="34" charset="0"/>
              <a:buChar char="•"/>
            </a:pPr>
            <a:r>
              <a:rPr lang="en-US" sz="1800" dirty="0">
                <a:solidFill>
                  <a:srgbClr val="000000"/>
                </a:solidFill>
                <a:latin typeface="Open Sans" charset="0"/>
                <a:ea typeface="Open Sans" charset="0"/>
                <a:cs typeface="Open Sans" charset="0"/>
              </a:rPr>
              <a:t>Learning rate between 0.0002 and 0.00002</a:t>
            </a:r>
          </a:p>
          <a:p>
            <a:pPr marL="285750" indent="-285750">
              <a:buFont typeface="Arial" panose="020B0604020202020204" pitchFamily="34" charset="0"/>
              <a:buChar char="•"/>
            </a:pPr>
            <a:r>
              <a:rPr lang="en-US" sz="1800" dirty="0">
                <a:solidFill>
                  <a:srgbClr val="000000"/>
                </a:solidFill>
                <a:latin typeface="Open Sans" charset="0"/>
                <a:ea typeface="Open Sans" charset="0"/>
                <a:cs typeface="Open Sans" charset="0"/>
              </a:rPr>
              <a:t>The higher training epoch, the better result it yield </a:t>
            </a:r>
          </a:p>
          <a:p>
            <a:pPr marL="285750" indent="-285750">
              <a:buFont typeface="Arial" panose="020B0604020202020204" pitchFamily="34" charset="0"/>
              <a:buChar char="•"/>
            </a:pPr>
            <a:endParaRPr lang="en-US" sz="1800" dirty="0">
              <a:solidFill>
                <a:srgbClr val="000000"/>
              </a:solidFill>
              <a:latin typeface="Open Sans" charset="0"/>
              <a:ea typeface="Open Sans" charset="0"/>
              <a:cs typeface="Open Sans" charset="0"/>
            </a:endParaRPr>
          </a:p>
          <a:p>
            <a:r>
              <a:rPr lang="en-US" sz="1800" dirty="0">
                <a:solidFill>
                  <a:srgbClr val="000000"/>
                </a:solidFill>
                <a:latin typeface="Open Sans" charset="0"/>
                <a:ea typeface="Open Sans" charset="0"/>
                <a:cs typeface="Open Sans" charset="0"/>
              </a:rPr>
              <a:t>Art image can be viewed as an abstract art. This is due to the nature of there is no boundary of how art image is produced and perceived by viewer. Art can have bias as well. A regular viewer may not find the Picasso painting interesting, but a real artist can see the abstract inner beauty of that piece of art. This characteristic is also applied in the neural network generated image. </a:t>
            </a:r>
          </a:p>
        </p:txBody>
      </p:sp>
      <p:grpSp>
        <p:nvGrpSpPr>
          <p:cNvPr id="73" name="Group 72" descr="Section Header and gold boundless bar">
            <a:extLst>
              <a:ext uri="{FF2B5EF4-FFF2-40B4-BE49-F238E27FC236}">
                <a16:creationId xmlns:a16="http://schemas.microsoft.com/office/drawing/2014/main" id="{D20E6A2C-6F34-4E1F-ADDE-D1F5BC1EEBCF}"/>
              </a:ext>
            </a:extLst>
          </p:cNvPr>
          <p:cNvGrpSpPr/>
          <p:nvPr/>
        </p:nvGrpSpPr>
        <p:grpSpPr>
          <a:xfrm>
            <a:off x="24800051" y="16070883"/>
            <a:ext cx="6972300" cy="904357"/>
            <a:chOff x="8956548" y="11722608"/>
            <a:chExt cx="6972300" cy="904357"/>
          </a:xfrm>
        </p:grpSpPr>
        <p:sp>
          <p:nvSpPr>
            <p:cNvPr id="74" name="TextBox 73" descr="Section Header ">
              <a:extLst>
                <a:ext uri="{FF2B5EF4-FFF2-40B4-BE49-F238E27FC236}">
                  <a16:creationId xmlns:a16="http://schemas.microsoft.com/office/drawing/2014/main" id="{661084FF-6EA1-4A54-BF85-09C633C01FF6}"/>
                </a:ext>
              </a:extLst>
            </p:cNvPr>
            <p:cNvSpPr txBox="1"/>
            <p:nvPr/>
          </p:nvSpPr>
          <p:spPr>
            <a:xfrm>
              <a:off x="8956548" y="11722608"/>
              <a:ext cx="6972300" cy="707886"/>
            </a:xfrm>
            <a:prstGeom prst="rect">
              <a:avLst/>
            </a:prstGeom>
            <a:noFill/>
          </p:spPr>
          <p:txBody>
            <a:bodyPr wrap="square" rtlCol="0">
              <a:spAutoFit/>
            </a:bodyPr>
            <a:lstStyle/>
            <a:p>
              <a:r>
                <a:rPr lang="en-US" sz="4000" b="1" dirty="0">
                  <a:latin typeface="Encode Sans Normal Black" charset="0"/>
                  <a:ea typeface="Encode Sans Normal Black" charset="0"/>
                  <a:cs typeface="Encode Sans Normal Black" charset="0"/>
                </a:rPr>
                <a:t>FUTURE WORKS</a:t>
              </a:r>
            </a:p>
          </p:txBody>
        </p:sp>
        <p:pic>
          <p:nvPicPr>
            <p:cNvPr id="75" name="Picture 74" descr="gold boundless bar">
              <a:extLst>
                <a:ext uri="{FF2B5EF4-FFF2-40B4-BE49-F238E27FC236}">
                  <a16:creationId xmlns:a16="http://schemas.microsoft.com/office/drawing/2014/main" id="{45930A84-24CE-4C60-B5D7-9D039C9DF4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sp>
        <p:nvSpPr>
          <p:cNvPr id="76" name="TextBox 75">
            <a:extLst>
              <a:ext uri="{FF2B5EF4-FFF2-40B4-BE49-F238E27FC236}">
                <a16:creationId xmlns:a16="http://schemas.microsoft.com/office/drawing/2014/main" id="{7CD0F256-DA5E-4ACF-93AC-D33F0D9E4209}"/>
              </a:ext>
            </a:extLst>
          </p:cNvPr>
          <p:cNvSpPr txBox="1"/>
          <p:nvPr/>
        </p:nvSpPr>
        <p:spPr>
          <a:xfrm>
            <a:off x="24873202" y="17085989"/>
            <a:ext cx="6972301" cy="923330"/>
          </a:xfrm>
          <a:prstGeom prst="rect">
            <a:avLst/>
          </a:prstGeom>
          <a:noFill/>
        </p:spPr>
        <p:txBody>
          <a:bodyPr wrap="square" rtlCol="0">
            <a:spAutoFit/>
          </a:bodyPr>
          <a:lstStyle/>
          <a:p>
            <a:r>
              <a:rPr lang="en-US" sz="1800" dirty="0">
                <a:solidFill>
                  <a:srgbClr val="000000"/>
                </a:solidFill>
                <a:latin typeface="Open Sans" charset="0"/>
                <a:ea typeface="Open Sans" charset="0"/>
                <a:cs typeface="Open Sans" charset="0"/>
              </a:rPr>
              <a:t> We would love to improve the model performance by using a  better-quality datasets as well as updating the neural network layers to improve the accuracy of fake images.</a:t>
            </a:r>
          </a:p>
        </p:txBody>
      </p:sp>
      <p:grpSp>
        <p:nvGrpSpPr>
          <p:cNvPr id="77" name="Group 76" descr="Section Header and gold boundless bar">
            <a:extLst>
              <a:ext uri="{FF2B5EF4-FFF2-40B4-BE49-F238E27FC236}">
                <a16:creationId xmlns:a16="http://schemas.microsoft.com/office/drawing/2014/main" id="{FE5F8706-D9FF-407F-B6B5-32DC9C28E41B}"/>
              </a:ext>
            </a:extLst>
          </p:cNvPr>
          <p:cNvGrpSpPr/>
          <p:nvPr/>
        </p:nvGrpSpPr>
        <p:grpSpPr>
          <a:xfrm>
            <a:off x="24781763" y="18232989"/>
            <a:ext cx="6972300" cy="904357"/>
            <a:chOff x="8956548" y="11722608"/>
            <a:chExt cx="6972300" cy="904357"/>
          </a:xfrm>
        </p:grpSpPr>
        <p:sp>
          <p:nvSpPr>
            <p:cNvPr id="78" name="TextBox 77" descr="Section Header ">
              <a:extLst>
                <a:ext uri="{FF2B5EF4-FFF2-40B4-BE49-F238E27FC236}">
                  <a16:creationId xmlns:a16="http://schemas.microsoft.com/office/drawing/2014/main" id="{598590EA-BFD0-41D6-84D0-D45843ACDB7D}"/>
                </a:ext>
              </a:extLst>
            </p:cNvPr>
            <p:cNvSpPr txBox="1"/>
            <p:nvPr/>
          </p:nvSpPr>
          <p:spPr>
            <a:xfrm>
              <a:off x="8956548" y="11722608"/>
              <a:ext cx="6972300" cy="707886"/>
            </a:xfrm>
            <a:prstGeom prst="rect">
              <a:avLst/>
            </a:prstGeom>
            <a:noFill/>
          </p:spPr>
          <p:txBody>
            <a:bodyPr wrap="square" rtlCol="0">
              <a:spAutoFit/>
            </a:bodyPr>
            <a:lstStyle/>
            <a:p>
              <a:r>
                <a:rPr lang="en-US" sz="4000" b="1" dirty="0">
                  <a:latin typeface="Encode Sans Normal Black" charset="0"/>
                  <a:ea typeface="Encode Sans Normal Black" charset="0"/>
                  <a:cs typeface="Encode Sans Normal Black" charset="0"/>
                </a:rPr>
                <a:t>REFERENCES</a:t>
              </a:r>
            </a:p>
          </p:txBody>
        </p:sp>
        <p:pic>
          <p:nvPicPr>
            <p:cNvPr id="79" name="Picture 78" descr="gold boundless bar">
              <a:extLst>
                <a:ext uri="{FF2B5EF4-FFF2-40B4-BE49-F238E27FC236}">
                  <a16:creationId xmlns:a16="http://schemas.microsoft.com/office/drawing/2014/main" id="{2210A740-BC3C-42C8-B96E-59F555C13A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sp>
        <p:nvSpPr>
          <p:cNvPr id="80" name="TextBox 79">
            <a:extLst>
              <a:ext uri="{FF2B5EF4-FFF2-40B4-BE49-F238E27FC236}">
                <a16:creationId xmlns:a16="http://schemas.microsoft.com/office/drawing/2014/main" id="{428FF5E4-C21C-4852-8ECA-56E16ABF05DE}"/>
              </a:ext>
            </a:extLst>
          </p:cNvPr>
          <p:cNvSpPr txBox="1"/>
          <p:nvPr/>
        </p:nvSpPr>
        <p:spPr>
          <a:xfrm>
            <a:off x="24854914" y="19248095"/>
            <a:ext cx="7379022" cy="1754326"/>
          </a:xfrm>
          <a:prstGeom prst="rect">
            <a:avLst/>
          </a:prstGeom>
          <a:noFill/>
        </p:spPr>
        <p:txBody>
          <a:bodyPr wrap="square" rtlCol="0">
            <a:spAutoFit/>
          </a:bodyPr>
          <a:lstStyle/>
          <a:p>
            <a:r>
              <a:rPr lang="en-US" sz="1800" dirty="0">
                <a:solidFill>
                  <a:srgbClr val="000000"/>
                </a:solidFill>
                <a:latin typeface="Open Sans" charset="0"/>
                <a:ea typeface="Open Sans" charset="0"/>
                <a:cs typeface="Open Sans" charset="0"/>
              </a:rPr>
              <a:t>The following resources we use and refer to when working on this project:</a:t>
            </a:r>
          </a:p>
          <a:p>
            <a:endParaRPr lang="en-US" sz="1800" dirty="0">
              <a:solidFill>
                <a:srgbClr val="000000"/>
              </a:solidFill>
              <a:latin typeface="Open Sans" charset="0"/>
              <a:ea typeface="Open Sans" charset="0"/>
              <a:cs typeface="Open Sans" charset="0"/>
            </a:endParaRPr>
          </a:p>
          <a:p>
            <a:pPr marL="285750" indent="-285750">
              <a:buFont typeface="Arial" panose="020B0604020202020204" pitchFamily="34" charset="0"/>
              <a:buChar char="•"/>
            </a:pPr>
            <a:r>
              <a:rPr lang="en-US" sz="1800" dirty="0">
                <a:solidFill>
                  <a:srgbClr val="000000"/>
                </a:solidFill>
                <a:latin typeface="Open Sans" charset="0"/>
                <a:ea typeface="Open Sans" charset="0"/>
                <a:cs typeface="Open Sans" charset="0"/>
                <a:hlinkClick r:id="rId5"/>
              </a:rPr>
              <a:t>https://pytorch.org/tutorials/beginner/dcgan_faces_tutorial.html</a:t>
            </a:r>
            <a:endParaRPr lang="en-US" sz="1800" dirty="0">
              <a:solidFill>
                <a:srgbClr val="000000"/>
              </a:solidFill>
              <a:latin typeface="Open Sans" charset="0"/>
              <a:ea typeface="Open Sans" charset="0"/>
              <a:cs typeface="Open Sans" charset="0"/>
            </a:endParaRPr>
          </a:p>
          <a:p>
            <a:pPr marL="285750" indent="-285750">
              <a:buFont typeface="Arial" panose="020B0604020202020204" pitchFamily="34" charset="0"/>
              <a:buChar char="•"/>
            </a:pPr>
            <a:r>
              <a:rPr lang="en-US" sz="1800" dirty="0">
                <a:solidFill>
                  <a:srgbClr val="000000"/>
                </a:solidFill>
                <a:latin typeface="Open Sans" charset="0"/>
                <a:ea typeface="Open Sans" charset="0"/>
                <a:cs typeface="Open Sans" charset="0"/>
                <a:hlinkClick r:id="rId6"/>
              </a:rPr>
              <a:t>https://github.com/ternaus/cloths_segmentation</a:t>
            </a:r>
            <a:endParaRPr lang="en-US" sz="1800" dirty="0">
              <a:solidFill>
                <a:srgbClr val="000000"/>
              </a:solidFill>
              <a:latin typeface="Open Sans" charset="0"/>
              <a:ea typeface="Open Sans" charset="0"/>
              <a:cs typeface="Open Sans" charset="0"/>
            </a:endParaRPr>
          </a:p>
          <a:p>
            <a:endParaRPr lang="en-US" sz="1800" dirty="0">
              <a:solidFill>
                <a:srgbClr val="000000"/>
              </a:solidFill>
              <a:latin typeface="Open Sans" charset="0"/>
              <a:ea typeface="Open Sans" charset="0"/>
              <a:cs typeface="Open Sans" charset="0"/>
            </a:endParaRPr>
          </a:p>
        </p:txBody>
      </p:sp>
      <p:sp>
        <p:nvSpPr>
          <p:cNvPr id="81" name="TextBox 80">
            <a:extLst>
              <a:ext uri="{FF2B5EF4-FFF2-40B4-BE49-F238E27FC236}">
                <a16:creationId xmlns:a16="http://schemas.microsoft.com/office/drawing/2014/main" id="{0F46EBCB-1648-40DB-B958-1DB1BF59BAF0}"/>
              </a:ext>
            </a:extLst>
          </p:cNvPr>
          <p:cNvSpPr txBox="1"/>
          <p:nvPr/>
        </p:nvSpPr>
        <p:spPr>
          <a:xfrm>
            <a:off x="1171955" y="6145468"/>
            <a:ext cx="6972301" cy="5909310"/>
          </a:xfrm>
          <a:prstGeom prst="rect">
            <a:avLst/>
          </a:prstGeom>
          <a:noFill/>
        </p:spPr>
        <p:txBody>
          <a:bodyPr wrap="square" rtlCol="0">
            <a:spAutoFit/>
          </a:bodyPr>
          <a:lstStyle/>
          <a:p>
            <a:r>
              <a:rPr lang="en-US" sz="1800" dirty="0">
                <a:solidFill>
                  <a:srgbClr val="000000"/>
                </a:solidFill>
                <a:latin typeface="Open Sans" charset="0"/>
                <a:ea typeface="Open Sans" charset="0"/>
                <a:cs typeface="Open Sans" charset="0"/>
              </a:rPr>
              <a:t>Art and data science, the two fields gain more traction in recent years. The application between ART and AI are the inspiration for people to produce new pieces of art with more accessible to the broader audience.</a:t>
            </a:r>
          </a:p>
          <a:p>
            <a:endParaRPr lang="en-US" sz="1800" dirty="0">
              <a:solidFill>
                <a:srgbClr val="000000"/>
              </a:solidFill>
              <a:latin typeface="Open Sans" charset="0"/>
              <a:ea typeface="Open Sans" charset="0"/>
              <a:cs typeface="Open Sans" charset="0"/>
            </a:endParaRPr>
          </a:p>
          <a:p>
            <a:r>
              <a:rPr lang="en-US" sz="1800" dirty="0">
                <a:solidFill>
                  <a:srgbClr val="000000"/>
                </a:solidFill>
                <a:latin typeface="Open Sans" charset="0"/>
                <a:ea typeface="Open Sans" charset="0"/>
                <a:cs typeface="Open Sans" charset="0"/>
              </a:rPr>
              <a:t>In the fashion industry there is a constant demand for new and interesting design patterns, which can often be expensive and time consuming to create. Fashion designers are bound by their own internal biases and have limitations on the level of creativity and in-demand fashion that they can create within a given timeframe.</a:t>
            </a:r>
          </a:p>
          <a:p>
            <a:endParaRPr lang="en-US" sz="1800" dirty="0">
              <a:solidFill>
                <a:srgbClr val="000000"/>
              </a:solidFill>
              <a:latin typeface="Open Sans" charset="0"/>
              <a:ea typeface="Open Sans" charset="0"/>
              <a:cs typeface="Open Sans" charset="0"/>
            </a:endParaRPr>
          </a:p>
          <a:p>
            <a:r>
              <a:rPr lang="en-US" sz="1800" dirty="0">
                <a:solidFill>
                  <a:srgbClr val="000000"/>
                </a:solidFill>
                <a:latin typeface="Open Sans" charset="0"/>
                <a:ea typeface="Open Sans" charset="0"/>
                <a:cs typeface="Open Sans" charset="0"/>
              </a:rPr>
              <a:t>With advance in deep learning, neural networks can be used to alleviate some problems in this field by improving the level of creative in design for both quantity and quality outputs. In this works, we implement the neural network model to generate new textile pattern for many fashion items. Our solutions and findings could be easily used by non-tech savvy and will make design creation more accessible for the broader audience. </a:t>
            </a:r>
          </a:p>
          <a:p>
            <a:endParaRPr lang="en-US" sz="1800" dirty="0">
              <a:solidFill>
                <a:srgbClr val="000000"/>
              </a:solidFill>
              <a:latin typeface="Open Sans" charset="0"/>
              <a:ea typeface="Open Sans" charset="0"/>
              <a:cs typeface="Open Sans" charset="0"/>
            </a:endParaRPr>
          </a:p>
          <a:p>
            <a:r>
              <a:rPr lang="en-US" sz="1800" dirty="0">
                <a:solidFill>
                  <a:srgbClr val="000000"/>
                </a:solidFill>
                <a:latin typeface="Open Sans" charset="0"/>
                <a:ea typeface="Open Sans" charset="0"/>
                <a:cs typeface="Open Sans" charset="0"/>
              </a:rPr>
              <a:t>Demo: put the link to website here TBD</a:t>
            </a:r>
          </a:p>
        </p:txBody>
      </p:sp>
      <p:pic>
        <p:nvPicPr>
          <p:cNvPr id="9" name="Picture 8">
            <a:extLst>
              <a:ext uri="{FF2B5EF4-FFF2-40B4-BE49-F238E27FC236}">
                <a16:creationId xmlns:a16="http://schemas.microsoft.com/office/drawing/2014/main" id="{A60875FC-D683-4A1E-AC71-316A17EEFFD2}"/>
              </a:ext>
            </a:extLst>
          </p:cNvPr>
          <p:cNvPicPr>
            <a:picLocks noChangeAspect="1"/>
          </p:cNvPicPr>
          <p:nvPr/>
        </p:nvPicPr>
        <p:blipFill>
          <a:blip r:embed="rId7"/>
          <a:stretch>
            <a:fillRect/>
          </a:stretch>
        </p:blipFill>
        <p:spPr>
          <a:xfrm>
            <a:off x="1178649" y="13284287"/>
            <a:ext cx="7208299" cy="4520244"/>
          </a:xfrm>
          <a:prstGeom prst="rect">
            <a:avLst/>
          </a:prstGeom>
        </p:spPr>
      </p:pic>
      <p:grpSp>
        <p:nvGrpSpPr>
          <p:cNvPr id="64" name="Group 63" descr="Section Header and gold boundless bar">
            <a:extLst>
              <a:ext uri="{FF2B5EF4-FFF2-40B4-BE49-F238E27FC236}">
                <a16:creationId xmlns:a16="http://schemas.microsoft.com/office/drawing/2014/main" id="{9E8AE5ED-021E-4F33-A791-B4364534A0B0}"/>
              </a:ext>
            </a:extLst>
          </p:cNvPr>
          <p:cNvGrpSpPr/>
          <p:nvPr/>
        </p:nvGrpSpPr>
        <p:grpSpPr>
          <a:xfrm>
            <a:off x="1163828" y="12147552"/>
            <a:ext cx="6972300" cy="904357"/>
            <a:chOff x="8956548" y="11722608"/>
            <a:chExt cx="6972300" cy="904357"/>
          </a:xfrm>
        </p:grpSpPr>
        <p:sp>
          <p:nvSpPr>
            <p:cNvPr id="66" name="TextBox 65" descr="Section Header placeholder">
              <a:extLst>
                <a:ext uri="{FF2B5EF4-FFF2-40B4-BE49-F238E27FC236}">
                  <a16:creationId xmlns:a16="http://schemas.microsoft.com/office/drawing/2014/main" id="{949D7AA7-853B-4AEC-84AB-3573B0FE1347}"/>
                </a:ext>
              </a:extLst>
            </p:cNvPr>
            <p:cNvSpPr txBox="1"/>
            <p:nvPr/>
          </p:nvSpPr>
          <p:spPr>
            <a:xfrm>
              <a:off x="8956548" y="11722608"/>
              <a:ext cx="6972300" cy="707886"/>
            </a:xfrm>
            <a:prstGeom prst="rect">
              <a:avLst/>
            </a:prstGeom>
            <a:noFill/>
          </p:spPr>
          <p:txBody>
            <a:bodyPr wrap="square" rtlCol="0">
              <a:spAutoFit/>
            </a:bodyPr>
            <a:lstStyle/>
            <a:p>
              <a:r>
                <a:rPr lang="en-US" sz="4000" b="1" dirty="0">
                  <a:latin typeface="Encode Sans Normal Black" charset="0"/>
                  <a:ea typeface="Encode Sans Normal Black" charset="0"/>
                  <a:cs typeface="Encode Sans Normal Black" charset="0"/>
                </a:rPr>
                <a:t>ARCHITECTURE</a:t>
              </a:r>
            </a:p>
          </p:txBody>
        </p:sp>
        <p:pic>
          <p:nvPicPr>
            <p:cNvPr id="67" name="Picture 66" descr="gold boundless bar">
              <a:extLst>
                <a:ext uri="{FF2B5EF4-FFF2-40B4-BE49-F238E27FC236}">
                  <a16:creationId xmlns:a16="http://schemas.microsoft.com/office/drawing/2014/main" id="{806C57BD-0085-4F11-BD68-5BFB40996A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sp>
        <p:nvSpPr>
          <p:cNvPr id="68" name="TextBox 67">
            <a:extLst>
              <a:ext uri="{FF2B5EF4-FFF2-40B4-BE49-F238E27FC236}">
                <a16:creationId xmlns:a16="http://schemas.microsoft.com/office/drawing/2014/main" id="{F09DEF4F-F3CA-4337-99F6-8E2E9EDC7C96}"/>
              </a:ext>
            </a:extLst>
          </p:cNvPr>
          <p:cNvSpPr txBox="1"/>
          <p:nvPr/>
        </p:nvSpPr>
        <p:spPr>
          <a:xfrm>
            <a:off x="1189915" y="18316417"/>
            <a:ext cx="6972301" cy="3416320"/>
          </a:xfrm>
          <a:prstGeom prst="rect">
            <a:avLst/>
          </a:prstGeom>
          <a:noFill/>
        </p:spPr>
        <p:txBody>
          <a:bodyPr wrap="square" rtlCol="0">
            <a:spAutoFit/>
          </a:bodyPr>
          <a:lstStyle/>
          <a:p>
            <a:r>
              <a:rPr lang="en-US" sz="1800" dirty="0">
                <a:solidFill>
                  <a:srgbClr val="000000"/>
                </a:solidFill>
                <a:latin typeface="Open Sans" charset="0"/>
                <a:ea typeface="Open Sans" charset="0"/>
                <a:cs typeface="Open Sans" charset="0"/>
              </a:rPr>
              <a:t>Our core architecture design includes two main components: Fabric Pattern Generator (component 1) and Segmentation &amp; Masking (component 2). </a:t>
            </a:r>
          </a:p>
          <a:p>
            <a:endParaRPr lang="en-US" sz="1800" dirty="0">
              <a:solidFill>
                <a:srgbClr val="000000"/>
              </a:solidFill>
              <a:latin typeface="Open Sans" charset="0"/>
              <a:ea typeface="Open Sans" charset="0"/>
              <a:cs typeface="Open Sans" charset="0"/>
            </a:endParaRPr>
          </a:p>
          <a:p>
            <a:r>
              <a:rPr lang="en-US" sz="1800" dirty="0">
                <a:solidFill>
                  <a:srgbClr val="000000"/>
                </a:solidFill>
                <a:latin typeface="Open Sans" charset="0"/>
                <a:ea typeface="Open Sans" charset="0"/>
                <a:cs typeface="Open Sans" charset="0"/>
              </a:rPr>
              <a:t>In component 1, we apply the Deep Convolutional Generative Adversarial Network (DCGAN) by training with various textile pattern datasets: cheetah, checkered, floral, dotted, leaves, and paisley. The output of this component 1 will be a neural network generated image input for component 2. In the component 2, another pre-trained neural network model to perform image segmentation of clothe pattern and masking the new pattern over the fashion items to produce a result.</a:t>
            </a:r>
          </a:p>
        </p:txBody>
      </p:sp>
      <p:sp>
        <p:nvSpPr>
          <p:cNvPr id="82" name="TextBox 81">
            <a:extLst>
              <a:ext uri="{FF2B5EF4-FFF2-40B4-BE49-F238E27FC236}">
                <a16:creationId xmlns:a16="http://schemas.microsoft.com/office/drawing/2014/main" id="{A96C5C05-DCDD-4D6C-9781-0BB50165FE54}"/>
              </a:ext>
            </a:extLst>
          </p:cNvPr>
          <p:cNvSpPr txBox="1"/>
          <p:nvPr/>
        </p:nvSpPr>
        <p:spPr>
          <a:xfrm>
            <a:off x="9168348" y="6208001"/>
            <a:ext cx="6833653" cy="3416320"/>
          </a:xfrm>
          <a:prstGeom prst="rect">
            <a:avLst/>
          </a:prstGeom>
          <a:noFill/>
        </p:spPr>
        <p:txBody>
          <a:bodyPr wrap="square" rtlCol="0">
            <a:spAutoFit/>
          </a:bodyPr>
          <a:lstStyle/>
          <a:p>
            <a:r>
              <a:rPr lang="en-US" sz="1800" dirty="0">
                <a:solidFill>
                  <a:srgbClr val="000000"/>
                </a:solidFill>
                <a:latin typeface="Open Sans" charset="0"/>
                <a:ea typeface="Open Sans" charset="0"/>
                <a:cs typeface="Open Sans" charset="0"/>
              </a:rPr>
              <a:t>DCGAN Model is the choice being used for fabric pattern generator model. The advantage of DCGAN model is its continuous improving between Generator Network and Discriminator Network on improving the performance while reducing the loss of both networks to produce the best fake images.</a:t>
            </a:r>
          </a:p>
          <a:p>
            <a:endParaRPr lang="en-US" sz="1800" dirty="0">
              <a:solidFill>
                <a:srgbClr val="000000"/>
              </a:solidFill>
              <a:latin typeface="Open Sans" charset="0"/>
              <a:ea typeface="Open Sans" charset="0"/>
              <a:cs typeface="Open Sans" charset="0"/>
            </a:endParaRPr>
          </a:p>
          <a:p>
            <a:r>
              <a:rPr lang="en-US" sz="1800" dirty="0">
                <a:solidFill>
                  <a:srgbClr val="000000"/>
                </a:solidFill>
                <a:latin typeface="Open Sans" charset="0"/>
                <a:ea typeface="Open Sans" charset="0"/>
                <a:cs typeface="Open Sans" charset="0"/>
              </a:rPr>
              <a:t>Below is the neural network structure of the Generator Network with fully connected layers where it takes the normalize input image through the latent space vector (z) of the training image and produce the output with same size (3 x 64 x 64) of the  training images. </a:t>
            </a:r>
          </a:p>
        </p:txBody>
      </p:sp>
      <p:grpSp>
        <p:nvGrpSpPr>
          <p:cNvPr id="83" name="Group 82" descr="Section Header and gold boundless bar">
            <a:extLst>
              <a:ext uri="{FF2B5EF4-FFF2-40B4-BE49-F238E27FC236}">
                <a16:creationId xmlns:a16="http://schemas.microsoft.com/office/drawing/2014/main" id="{8B8BFC67-EA79-4945-9744-34701CF53705}"/>
              </a:ext>
            </a:extLst>
          </p:cNvPr>
          <p:cNvGrpSpPr/>
          <p:nvPr/>
        </p:nvGrpSpPr>
        <p:grpSpPr>
          <a:xfrm>
            <a:off x="9051706" y="17721689"/>
            <a:ext cx="6972300" cy="904357"/>
            <a:chOff x="8956548" y="11722608"/>
            <a:chExt cx="6972300" cy="904357"/>
          </a:xfrm>
        </p:grpSpPr>
        <p:sp>
          <p:nvSpPr>
            <p:cNvPr id="84" name="TextBox 83" descr="Section Header placeholder">
              <a:extLst>
                <a:ext uri="{FF2B5EF4-FFF2-40B4-BE49-F238E27FC236}">
                  <a16:creationId xmlns:a16="http://schemas.microsoft.com/office/drawing/2014/main" id="{8718C88A-74D7-4413-809A-280527B63F50}"/>
                </a:ext>
              </a:extLst>
            </p:cNvPr>
            <p:cNvSpPr txBox="1"/>
            <p:nvPr/>
          </p:nvSpPr>
          <p:spPr>
            <a:xfrm>
              <a:off x="8956548" y="11722608"/>
              <a:ext cx="6972300" cy="707886"/>
            </a:xfrm>
            <a:prstGeom prst="rect">
              <a:avLst/>
            </a:prstGeom>
            <a:noFill/>
          </p:spPr>
          <p:txBody>
            <a:bodyPr wrap="square" rtlCol="0">
              <a:spAutoFit/>
            </a:bodyPr>
            <a:lstStyle/>
            <a:p>
              <a:r>
                <a:rPr lang="en-US" sz="4000" b="1" dirty="0">
                  <a:latin typeface="Encode Sans Normal Black" charset="0"/>
                  <a:ea typeface="Encode Sans Normal Black" charset="0"/>
                  <a:cs typeface="Encode Sans Normal Black" charset="0"/>
                </a:rPr>
                <a:t>DATA</a:t>
              </a:r>
            </a:p>
          </p:txBody>
        </p:sp>
        <p:pic>
          <p:nvPicPr>
            <p:cNvPr id="85" name="Picture 84" descr="gold boundless bar">
              <a:extLst>
                <a:ext uri="{FF2B5EF4-FFF2-40B4-BE49-F238E27FC236}">
                  <a16:creationId xmlns:a16="http://schemas.microsoft.com/office/drawing/2014/main" id="{E254C791-C3AE-41DB-8ADA-F9209627C5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sp>
        <p:nvSpPr>
          <p:cNvPr id="86" name="TextBox 85">
            <a:extLst>
              <a:ext uri="{FF2B5EF4-FFF2-40B4-BE49-F238E27FC236}">
                <a16:creationId xmlns:a16="http://schemas.microsoft.com/office/drawing/2014/main" id="{B5AE499B-5BF2-4DEB-B88A-47CE31F9FDE2}"/>
              </a:ext>
            </a:extLst>
          </p:cNvPr>
          <p:cNvSpPr txBox="1"/>
          <p:nvPr/>
        </p:nvSpPr>
        <p:spPr>
          <a:xfrm>
            <a:off x="9774938" y="13884358"/>
            <a:ext cx="5449820" cy="369332"/>
          </a:xfrm>
          <a:prstGeom prst="rect">
            <a:avLst/>
          </a:prstGeom>
          <a:noFill/>
        </p:spPr>
        <p:txBody>
          <a:bodyPr vert="horz" wrap="square" rtlCol="0">
            <a:spAutoFit/>
          </a:bodyPr>
          <a:lstStyle/>
          <a:p>
            <a:pPr algn="ctr"/>
            <a:r>
              <a:rPr lang="en-US" sz="1800" dirty="0">
                <a:latin typeface="Uni Sans Book" charset="0"/>
                <a:ea typeface="Uni Sans Book" charset="0"/>
                <a:cs typeface="Uni Sans Book" charset="0"/>
              </a:rPr>
              <a:t>DCGAN MODEL OF THE GENERATOR NETWORK</a:t>
            </a:r>
          </a:p>
        </p:txBody>
      </p:sp>
      <p:sp>
        <p:nvSpPr>
          <p:cNvPr id="87" name="TextBox 86">
            <a:extLst>
              <a:ext uri="{FF2B5EF4-FFF2-40B4-BE49-F238E27FC236}">
                <a16:creationId xmlns:a16="http://schemas.microsoft.com/office/drawing/2014/main" id="{E41197DA-0EC8-4607-8983-02802921C347}"/>
              </a:ext>
            </a:extLst>
          </p:cNvPr>
          <p:cNvSpPr txBox="1"/>
          <p:nvPr/>
        </p:nvSpPr>
        <p:spPr>
          <a:xfrm>
            <a:off x="9029281" y="16299060"/>
            <a:ext cx="6972301" cy="1200329"/>
          </a:xfrm>
          <a:prstGeom prst="rect">
            <a:avLst/>
          </a:prstGeom>
          <a:noFill/>
        </p:spPr>
        <p:txBody>
          <a:bodyPr wrap="square" rtlCol="0">
            <a:spAutoFit/>
          </a:bodyPr>
          <a:lstStyle/>
          <a:p>
            <a:r>
              <a:rPr lang="en-US" sz="1800" dirty="0">
                <a:solidFill>
                  <a:srgbClr val="000000"/>
                </a:solidFill>
                <a:latin typeface="Open Sans" charset="0"/>
                <a:ea typeface="Open Sans" charset="0"/>
                <a:cs typeface="Open Sans" charset="0"/>
              </a:rPr>
              <a:t>With the component 2 (Segmentation &amp; Masking), we leverage the pre-trained model (Unet_2020-10-30). This model weights for clothe segmentation were trained over the Kaggle dataset - iMaterialist (Fashion) 2019 at FGVC6. </a:t>
            </a:r>
          </a:p>
        </p:txBody>
      </p:sp>
      <p:sp>
        <p:nvSpPr>
          <p:cNvPr id="62" name="TextBox 61">
            <a:extLst>
              <a:ext uri="{FF2B5EF4-FFF2-40B4-BE49-F238E27FC236}">
                <a16:creationId xmlns:a16="http://schemas.microsoft.com/office/drawing/2014/main" id="{A37413D6-43AD-431A-8D09-FAF55F9F25A9}"/>
              </a:ext>
            </a:extLst>
          </p:cNvPr>
          <p:cNvSpPr txBox="1"/>
          <p:nvPr/>
        </p:nvSpPr>
        <p:spPr>
          <a:xfrm>
            <a:off x="1803098" y="17863452"/>
            <a:ext cx="6135195" cy="369332"/>
          </a:xfrm>
          <a:prstGeom prst="rect">
            <a:avLst/>
          </a:prstGeom>
          <a:noFill/>
        </p:spPr>
        <p:txBody>
          <a:bodyPr vert="horz" wrap="square" rtlCol="0">
            <a:spAutoFit/>
          </a:bodyPr>
          <a:lstStyle/>
          <a:p>
            <a:pPr algn="ctr"/>
            <a:r>
              <a:rPr lang="en-US" sz="1800" dirty="0">
                <a:latin typeface="Uni Sans Book" charset="0"/>
                <a:ea typeface="Uni Sans Book" charset="0"/>
                <a:cs typeface="Uni Sans Book" charset="0"/>
              </a:rPr>
              <a:t>ARCHITECTURE DIAGRAM OF AI FASHION APPLICATION</a:t>
            </a:r>
          </a:p>
        </p:txBody>
      </p:sp>
      <p:pic>
        <p:nvPicPr>
          <p:cNvPr id="8" name="Picture 7">
            <a:extLst>
              <a:ext uri="{FF2B5EF4-FFF2-40B4-BE49-F238E27FC236}">
                <a16:creationId xmlns:a16="http://schemas.microsoft.com/office/drawing/2014/main" id="{1B518E9C-62B9-4113-9A06-E3AFE7AA9370}"/>
              </a:ext>
            </a:extLst>
          </p:cNvPr>
          <p:cNvPicPr>
            <a:picLocks noChangeAspect="1"/>
          </p:cNvPicPr>
          <p:nvPr/>
        </p:nvPicPr>
        <p:blipFill>
          <a:blip r:embed="rId8"/>
          <a:stretch>
            <a:fillRect/>
          </a:stretch>
        </p:blipFill>
        <p:spPr>
          <a:xfrm>
            <a:off x="9194504" y="9775707"/>
            <a:ext cx="7063706" cy="4048907"/>
          </a:xfrm>
          <a:prstGeom prst="rect">
            <a:avLst/>
          </a:prstGeom>
        </p:spPr>
      </p:pic>
      <p:pic>
        <p:nvPicPr>
          <p:cNvPr id="7" name="Picture 6">
            <a:extLst>
              <a:ext uri="{FF2B5EF4-FFF2-40B4-BE49-F238E27FC236}">
                <a16:creationId xmlns:a16="http://schemas.microsoft.com/office/drawing/2014/main" id="{C061A8C1-F820-484C-BCA9-4D318829311D}"/>
              </a:ext>
            </a:extLst>
          </p:cNvPr>
          <p:cNvPicPr>
            <a:picLocks noChangeAspect="1"/>
          </p:cNvPicPr>
          <p:nvPr/>
        </p:nvPicPr>
        <p:blipFill>
          <a:blip r:embed="rId9"/>
          <a:stretch>
            <a:fillRect/>
          </a:stretch>
        </p:blipFill>
        <p:spPr>
          <a:xfrm>
            <a:off x="9026200" y="19561417"/>
            <a:ext cx="7163024" cy="1596922"/>
          </a:xfrm>
          <a:prstGeom prst="rect">
            <a:avLst/>
          </a:prstGeom>
        </p:spPr>
      </p:pic>
      <p:sp>
        <p:nvSpPr>
          <p:cNvPr id="88" name="TextBox 87">
            <a:extLst>
              <a:ext uri="{FF2B5EF4-FFF2-40B4-BE49-F238E27FC236}">
                <a16:creationId xmlns:a16="http://schemas.microsoft.com/office/drawing/2014/main" id="{21AE30A3-147B-486B-BB44-3BA1577A389F}"/>
              </a:ext>
            </a:extLst>
          </p:cNvPr>
          <p:cNvSpPr txBox="1"/>
          <p:nvPr/>
        </p:nvSpPr>
        <p:spPr>
          <a:xfrm>
            <a:off x="9493553" y="21294145"/>
            <a:ext cx="6135195" cy="369332"/>
          </a:xfrm>
          <a:prstGeom prst="rect">
            <a:avLst/>
          </a:prstGeom>
          <a:noFill/>
        </p:spPr>
        <p:txBody>
          <a:bodyPr vert="horz" wrap="square" rtlCol="0">
            <a:spAutoFit/>
          </a:bodyPr>
          <a:lstStyle/>
          <a:p>
            <a:pPr algn="ctr"/>
            <a:r>
              <a:rPr lang="en-US" sz="1800" dirty="0">
                <a:latin typeface="Uni Sans Book" charset="0"/>
                <a:ea typeface="Uni Sans Book" charset="0"/>
                <a:cs typeface="Uni Sans Book" charset="0"/>
              </a:rPr>
              <a:t>QUICK FACTS ABOUT TRAINING DATASETS</a:t>
            </a:r>
          </a:p>
        </p:txBody>
      </p:sp>
      <p:pic>
        <p:nvPicPr>
          <p:cNvPr id="89" name="Google Shape;161;g11635baa824_0_0">
            <a:extLst>
              <a:ext uri="{FF2B5EF4-FFF2-40B4-BE49-F238E27FC236}">
                <a16:creationId xmlns:a16="http://schemas.microsoft.com/office/drawing/2014/main" id="{2345C1E6-D6DA-46B9-A5F6-F56BF647B534}"/>
              </a:ext>
            </a:extLst>
          </p:cNvPr>
          <p:cNvPicPr preferRelativeResize="0"/>
          <p:nvPr/>
        </p:nvPicPr>
        <p:blipFill>
          <a:blip r:embed="rId10">
            <a:alphaModFix/>
          </a:blip>
          <a:stretch>
            <a:fillRect/>
          </a:stretch>
        </p:blipFill>
        <p:spPr>
          <a:xfrm>
            <a:off x="18735066" y="7007842"/>
            <a:ext cx="4805745" cy="2167428"/>
          </a:xfrm>
          <a:prstGeom prst="rect">
            <a:avLst/>
          </a:prstGeom>
          <a:noFill/>
          <a:ln>
            <a:noFill/>
          </a:ln>
        </p:spPr>
      </p:pic>
      <p:pic>
        <p:nvPicPr>
          <p:cNvPr id="91" name="Google Shape;186;g115825dd72e_0_0">
            <a:extLst>
              <a:ext uri="{FF2B5EF4-FFF2-40B4-BE49-F238E27FC236}">
                <a16:creationId xmlns:a16="http://schemas.microsoft.com/office/drawing/2014/main" id="{4A5F6A08-D5F9-4A5D-BEB8-8ABB6046CA1F}"/>
              </a:ext>
            </a:extLst>
          </p:cNvPr>
          <p:cNvPicPr preferRelativeResize="0"/>
          <p:nvPr/>
        </p:nvPicPr>
        <p:blipFill>
          <a:blip r:embed="rId11">
            <a:alphaModFix/>
          </a:blip>
          <a:stretch>
            <a:fillRect/>
          </a:stretch>
        </p:blipFill>
        <p:spPr>
          <a:xfrm>
            <a:off x="18742180" y="9384856"/>
            <a:ext cx="4809744" cy="2167128"/>
          </a:xfrm>
          <a:prstGeom prst="rect">
            <a:avLst/>
          </a:prstGeom>
          <a:noFill/>
          <a:ln>
            <a:noFill/>
          </a:ln>
        </p:spPr>
      </p:pic>
      <p:pic>
        <p:nvPicPr>
          <p:cNvPr id="93" name="Google Shape;212;g11493586d2b_1_0">
            <a:extLst>
              <a:ext uri="{FF2B5EF4-FFF2-40B4-BE49-F238E27FC236}">
                <a16:creationId xmlns:a16="http://schemas.microsoft.com/office/drawing/2014/main" id="{48CF4B7B-8A8F-4370-85E0-149DC925CBD5}"/>
              </a:ext>
            </a:extLst>
          </p:cNvPr>
          <p:cNvPicPr preferRelativeResize="0"/>
          <p:nvPr/>
        </p:nvPicPr>
        <p:blipFill>
          <a:blip r:embed="rId12">
            <a:alphaModFix/>
          </a:blip>
          <a:stretch>
            <a:fillRect/>
          </a:stretch>
        </p:blipFill>
        <p:spPr>
          <a:xfrm>
            <a:off x="18731067" y="11800160"/>
            <a:ext cx="4809744" cy="2167128"/>
          </a:xfrm>
          <a:prstGeom prst="rect">
            <a:avLst/>
          </a:prstGeom>
          <a:noFill/>
          <a:ln>
            <a:noFill/>
          </a:ln>
        </p:spPr>
      </p:pic>
      <p:pic>
        <p:nvPicPr>
          <p:cNvPr id="12" name="Picture 11">
            <a:extLst>
              <a:ext uri="{FF2B5EF4-FFF2-40B4-BE49-F238E27FC236}">
                <a16:creationId xmlns:a16="http://schemas.microsoft.com/office/drawing/2014/main" id="{1D4DD9B4-0BAB-4F65-9689-CBF347A93323}"/>
              </a:ext>
            </a:extLst>
          </p:cNvPr>
          <p:cNvPicPr>
            <a:picLocks noChangeAspect="1"/>
          </p:cNvPicPr>
          <p:nvPr/>
        </p:nvPicPr>
        <p:blipFill>
          <a:blip r:embed="rId13"/>
          <a:stretch>
            <a:fillRect/>
          </a:stretch>
        </p:blipFill>
        <p:spPr>
          <a:xfrm>
            <a:off x="18742180" y="14281833"/>
            <a:ext cx="4809744" cy="2310345"/>
          </a:xfrm>
          <a:prstGeom prst="rect">
            <a:avLst/>
          </a:prstGeom>
        </p:spPr>
      </p:pic>
      <p:pic>
        <p:nvPicPr>
          <p:cNvPr id="95" name="Google Shape;310;g115e4976aa9_0_83">
            <a:extLst>
              <a:ext uri="{FF2B5EF4-FFF2-40B4-BE49-F238E27FC236}">
                <a16:creationId xmlns:a16="http://schemas.microsoft.com/office/drawing/2014/main" id="{FB22271C-D7B6-490C-9491-1272A524BF4F}"/>
              </a:ext>
            </a:extLst>
          </p:cNvPr>
          <p:cNvPicPr preferRelativeResize="0"/>
          <p:nvPr/>
        </p:nvPicPr>
        <p:blipFill>
          <a:blip r:embed="rId14">
            <a:alphaModFix/>
          </a:blip>
          <a:stretch>
            <a:fillRect/>
          </a:stretch>
        </p:blipFill>
        <p:spPr>
          <a:xfrm>
            <a:off x="18742180" y="16899224"/>
            <a:ext cx="4809744" cy="2167128"/>
          </a:xfrm>
          <a:prstGeom prst="rect">
            <a:avLst/>
          </a:prstGeom>
          <a:noFill/>
          <a:ln>
            <a:noFill/>
          </a:ln>
        </p:spPr>
      </p:pic>
      <p:pic>
        <p:nvPicPr>
          <p:cNvPr id="96" name="Google Shape;336;g115e4976aa9_0_32">
            <a:extLst>
              <a:ext uri="{FF2B5EF4-FFF2-40B4-BE49-F238E27FC236}">
                <a16:creationId xmlns:a16="http://schemas.microsoft.com/office/drawing/2014/main" id="{D717A007-0A52-43A2-BD2F-43E7C9A403FF}"/>
              </a:ext>
            </a:extLst>
          </p:cNvPr>
          <p:cNvPicPr preferRelativeResize="0"/>
          <p:nvPr/>
        </p:nvPicPr>
        <p:blipFill>
          <a:blip r:embed="rId15">
            <a:alphaModFix/>
          </a:blip>
          <a:stretch>
            <a:fillRect/>
          </a:stretch>
        </p:blipFill>
        <p:spPr>
          <a:xfrm>
            <a:off x="18706371" y="19373398"/>
            <a:ext cx="4809744" cy="2167128"/>
          </a:xfrm>
          <a:prstGeom prst="rect">
            <a:avLst/>
          </a:prstGeom>
          <a:noFill/>
          <a:ln>
            <a:noFill/>
          </a:ln>
        </p:spPr>
      </p:pic>
      <p:sp>
        <p:nvSpPr>
          <p:cNvPr id="104" name="TextBox 103">
            <a:extLst>
              <a:ext uri="{FF2B5EF4-FFF2-40B4-BE49-F238E27FC236}">
                <a16:creationId xmlns:a16="http://schemas.microsoft.com/office/drawing/2014/main" id="{C62B3913-CEE5-4286-9DFB-F20C7F2A0E01}"/>
              </a:ext>
            </a:extLst>
          </p:cNvPr>
          <p:cNvSpPr txBox="1"/>
          <p:nvPr/>
        </p:nvSpPr>
        <p:spPr>
          <a:xfrm>
            <a:off x="16189224" y="10286943"/>
            <a:ext cx="2319418" cy="369332"/>
          </a:xfrm>
          <a:prstGeom prst="rect">
            <a:avLst/>
          </a:prstGeom>
          <a:noFill/>
        </p:spPr>
        <p:txBody>
          <a:bodyPr vert="horz" wrap="square" rtlCol="0">
            <a:spAutoFit/>
          </a:bodyPr>
          <a:lstStyle/>
          <a:p>
            <a:pPr algn="ctr"/>
            <a:r>
              <a:rPr lang="en-US" sz="1800" dirty="0">
                <a:latin typeface="Uni Sans Book" charset="0"/>
                <a:ea typeface="Uni Sans Book" charset="0"/>
                <a:cs typeface="Uni Sans Book" charset="0"/>
              </a:rPr>
              <a:t>Floral</a:t>
            </a:r>
          </a:p>
        </p:txBody>
      </p:sp>
      <p:sp>
        <p:nvSpPr>
          <p:cNvPr id="105" name="TextBox 104">
            <a:extLst>
              <a:ext uri="{FF2B5EF4-FFF2-40B4-BE49-F238E27FC236}">
                <a16:creationId xmlns:a16="http://schemas.microsoft.com/office/drawing/2014/main" id="{1EC07BD4-ADBE-4D3D-97AA-86F614B30753}"/>
              </a:ext>
            </a:extLst>
          </p:cNvPr>
          <p:cNvSpPr txBox="1"/>
          <p:nvPr/>
        </p:nvSpPr>
        <p:spPr>
          <a:xfrm>
            <a:off x="16189224" y="17821383"/>
            <a:ext cx="2319418" cy="369332"/>
          </a:xfrm>
          <a:prstGeom prst="rect">
            <a:avLst/>
          </a:prstGeom>
          <a:noFill/>
        </p:spPr>
        <p:txBody>
          <a:bodyPr vert="horz" wrap="square" rtlCol="0">
            <a:spAutoFit/>
          </a:bodyPr>
          <a:lstStyle/>
          <a:p>
            <a:pPr algn="ctr"/>
            <a:r>
              <a:rPr lang="en-US" sz="1800" dirty="0">
                <a:latin typeface="Uni Sans Book" charset="0"/>
                <a:ea typeface="Uni Sans Book" charset="0"/>
                <a:cs typeface="Uni Sans Book" charset="0"/>
              </a:rPr>
              <a:t>Paisley</a:t>
            </a:r>
          </a:p>
        </p:txBody>
      </p:sp>
      <p:sp>
        <p:nvSpPr>
          <p:cNvPr id="106" name="TextBox 105">
            <a:extLst>
              <a:ext uri="{FF2B5EF4-FFF2-40B4-BE49-F238E27FC236}">
                <a16:creationId xmlns:a16="http://schemas.microsoft.com/office/drawing/2014/main" id="{A7717643-EBDA-4F11-A42A-16C9D6B5E614}"/>
              </a:ext>
            </a:extLst>
          </p:cNvPr>
          <p:cNvSpPr txBox="1"/>
          <p:nvPr/>
        </p:nvSpPr>
        <p:spPr>
          <a:xfrm>
            <a:off x="16196021" y="15390023"/>
            <a:ext cx="2319418" cy="369332"/>
          </a:xfrm>
          <a:prstGeom prst="rect">
            <a:avLst/>
          </a:prstGeom>
          <a:noFill/>
        </p:spPr>
        <p:txBody>
          <a:bodyPr vert="horz" wrap="square" rtlCol="0">
            <a:spAutoFit/>
          </a:bodyPr>
          <a:lstStyle/>
          <a:p>
            <a:pPr algn="ctr"/>
            <a:r>
              <a:rPr lang="en-US" sz="1800" dirty="0">
                <a:latin typeface="Uni Sans Book" charset="0"/>
                <a:ea typeface="Uni Sans Book" charset="0"/>
                <a:cs typeface="Uni Sans Book" charset="0"/>
              </a:rPr>
              <a:t>Dotted</a:t>
            </a:r>
          </a:p>
        </p:txBody>
      </p:sp>
      <p:sp>
        <p:nvSpPr>
          <p:cNvPr id="107" name="TextBox 106">
            <a:extLst>
              <a:ext uri="{FF2B5EF4-FFF2-40B4-BE49-F238E27FC236}">
                <a16:creationId xmlns:a16="http://schemas.microsoft.com/office/drawing/2014/main" id="{10521878-27A3-4053-8660-4001451D238E}"/>
              </a:ext>
            </a:extLst>
          </p:cNvPr>
          <p:cNvSpPr txBox="1"/>
          <p:nvPr/>
        </p:nvSpPr>
        <p:spPr>
          <a:xfrm>
            <a:off x="16274315" y="12754467"/>
            <a:ext cx="2319418" cy="369332"/>
          </a:xfrm>
          <a:prstGeom prst="rect">
            <a:avLst/>
          </a:prstGeom>
          <a:noFill/>
        </p:spPr>
        <p:txBody>
          <a:bodyPr vert="horz" wrap="square" rtlCol="0">
            <a:spAutoFit/>
          </a:bodyPr>
          <a:lstStyle/>
          <a:p>
            <a:pPr algn="ctr"/>
            <a:r>
              <a:rPr lang="en-US" sz="1800" dirty="0">
                <a:latin typeface="Uni Sans Book" charset="0"/>
                <a:ea typeface="Uni Sans Book" charset="0"/>
                <a:cs typeface="Uni Sans Book" charset="0"/>
              </a:rPr>
              <a:t>Cheetah</a:t>
            </a:r>
          </a:p>
        </p:txBody>
      </p:sp>
      <p:sp>
        <p:nvSpPr>
          <p:cNvPr id="108" name="TextBox 107">
            <a:extLst>
              <a:ext uri="{FF2B5EF4-FFF2-40B4-BE49-F238E27FC236}">
                <a16:creationId xmlns:a16="http://schemas.microsoft.com/office/drawing/2014/main" id="{58D915CA-BE20-4054-955E-FA779734A708}"/>
              </a:ext>
            </a:extLst>
          </p:cNvPr>
          <p:cNvSpPr txBox="1"/>
          <p:nvPr/>
        </p:nvSpPr>
        <p:spPr>
          <a:xfrm>
            <a:off x="16189224" y="20252743"/>
            <a:ext cx="2319418" cy="369332"/>
          </a:xfrm>
          <a:prstGeom prst="rect">
            <a:avLst/>
          </a:prstGeom>
          <a:noFill/>
        </p:spPr>
        <p:txBody>
          <a:bodyPr vert="horz" wrap="square" rtlCol="0">
            <a:spAutoFit/>
          </a:bodyPr>
          <a:lstStyle/>
          <a:p>
            <a:pPr algn="ctr"/>
            <a:r>
              <a:rPr lang="en-US" sz="1800" dirty="0">
                <a:latin typeface="Uni Sans Book" charset="0"/>
                <a:ea typeface="Uni Sans Book" charset="0"/>
                <a:cs typeface="Uni Sans Book" charset="0"/>
              </a:rPr>
              <a:t>Leaves</a:t>
            </a:r>
          </a:p>
        </p:txBody>
      </p:sp>
    </p:spTree>
    <p:extLst>
      <p:ext uri="{BB962C8B-B14F-4D97-AF65-F5344CB8AC3E}">
        <p14:creationId xmlns:p14="http://schemas.microsoft.com/office/powerpoint/2010/main" val="8808312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3" descr="Purple Header Bar"/>
          <p:cNvSpPr/>
          <p:nvPr/>
        </p:nvSpPr>
        <p:spPr>
          <a:xfrm>
            <a:off x="0" y="0"/>
            <a:ext cx="32918400" cy="480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43000" y="1153668"/>
            <a:ext cx="27980640" cy="1706882"/>
          </a:xfrm>
        </p:spPr>
        <p:txBody>
          <a:bodyPr anchor="b">
            <a:normAutofit/>
          </a:bodyPr>
          <a:lstStyle/>
          <a:p>
            <a:pPr algn="l"/>
            <a:r>
              <a:rPr lang="en-US" sz="11500" b="1" dirty="0">
                <a:solidFill>
                  <a:srgbClr val="FFFFFF"/>
                </a:solidFill>
                <a:latin typeface="Encode Sans Normal Black" charset="0"/>
                <a:ea typeface="Encode Sans Normal Black" charset="0"/>
                <a:cs typeface="Encode Sans Normal Black" charset="0"/>
              </a:rPr>
              <a:t>PROJECT TITLE HERE</a:t>
            </a:r>
          </a:p>
        </p:txBody>
      </p:sp>
      <p:sp>
        <p:nvSpPr>
          <p:cNvPr id="10" name="TextBox 9"/>
          <p:cNvSpPr txBox="1"/>
          <p:nvPr/>
        </p:nvSpPr>
        <p:spPr>
          <a:xfrm>
            <a:off x="1168400" y="3950209"/>
            <a:ext cx="20922343" cy="1015663"/>
          </a:xfrm>
          <a:prstGeom prst="rect">
            <a:avLst/>
          </a:prstGeom>
          <a:noFill/>
        </p:spPr>
        <p:txBody>
          <a:bodyPr wrap="square" rtlCol="0">
            <a:spAutoFit/>
          </a:bodyPr>
          <a:lstStyle/>
          <a:p>
            <a:r>
              <a:rPr lang="en-US" sz="3000" dirty="0">
                <a:solidFill>
                  <a:srgbClr val="FFFFFF"/>
                </a:solidFill>
                <a:latin typeface="Open Sans" charset="0"/>
                <a:ea typeface="Open Sans" charset="0"/>
                <a:cs typeface="Open Sans" charset="0"/>
              </a:rPr>
              <a:t>First Name Last Name, First Name Last Name, First Name Last Name</a:t>
            </a:r>
          </a:p>
          <a:p>
            <a:endParaRPr lang="en-US" sz="3000" dirty="0">
              <a:solidFill>
                <a:srgbClr val="FFFFFF"/>
              </a:solidFill>
              <a:latin typeface="Open Sans" charset="0"/>
              <a:ea typeface="Open Sans" charset="0"/>
              <a:cs typeface="Open Sans" charset="0"/>
            </a:endParaRPr>
          </a:p>
        </p:txBody>
      </p:sp>
      <p:sp>
        <p:nvSpPr>
          <p:cNvPr id="11" name="TextBox 10"/>
          <p:cNvSpPr txBox="1"/>
          <p:nvPr/>
        </p:nvSpPr>
        <p:spPr>
          <a:xfrm>
            <a:off x="1168400" y="5458380"/>
            <a:ext cx="6967728" cy="8586966"/>
          </a:xfrm>
          <a:prstGeom prst="rect">
            <a:avLst/>
          </a:prstGeom>
          <a:noFill/>
        </p:spPr>
        <p:txBody>
          <a:bodyPr wrap="square" rtlCol="0">
            <a:spAutoFit/>
          </a:bodyPr>
          <a:lstStyle/>
          <a:p>
            <a:r>
              <a:rPr lang="en-US" sz="3300" dirty="0">
                <a:latin typeface="Uni Sans Book" charset="0"/>
                <a:ea typeface="Uni Sans Book" charset="0"/>
                <a:cs typeface="Uni Sans Book" charset="0"/>
              </a:rPr>
              <a:t>SUBHEAD INTRO SIT AMET, CONSECTETUR ADIPISCING. DUIS VEL MASSA EU IPSUM TINCIDUNT CONGUE SIT AMET AC ORCI.  </a:t>
            </a:r>
          </a:p>
          <a:p>
            <a:r>
              <a:rPr lang="en-US" sz="3000" dirty="0">
                <a:solidFill>
                  <a:srgbClr val="000000"/>
                </a:solidFill>
                <a:latin typeface="Open Sans" charset="0"/>
                <a:ea typeface="Open Sans" charset="0"/>
                <a:cs typeface="Open Sans" charset="0"/>
              </a:rPr>
              <a:t>Lorem ipsum dolor sit </a:t>
            </a:r>
            <a:r>
              <a:rPr lang="en-US" sz="3000" dirty="0" err="1">
                <a:solidFill>
                  <a:srgbClr val="000000"/>
                </a:solidFill>
                <a:latin typeface="Open Sans" charset="0"/>
                <a:ea typeface="Open Sans" charset="0"/>
                <a:cs typeface="Open Sans" charset="0"/>
              </a:rPr>
              <a:t>amet</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consectetur</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adipiscing</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elit</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Duis</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vel</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massa</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eu</a:t>
            </a:r>
            <a:r>
              <a:rPr lang="en-US" sz="3000" dirty="0">
                <a:solidFill>
                  <a:srgbClr val="000000"/>
                </a:solidFill>
                <a:latin typeface="Open Sans" charset="0"/>
                <a:ea typeface="Open Sans" charset="0"/>
                <a:cs typeface="Open Sans" charset="0"/>
              </a:rPr>
              <a:t> ipsum </a:t>
            </a:r>
            <a:r>
              <a:rPr lang="en-US" sz="3000" dirty="0" err="1">
                <a:solidFill>
                  <a:srgbClr val="000000"/>
                </a:solidFill>
                <a:latin typeface="Open Sans" charset="0"/>
                <a:ea typeface="Open Sans" charset="0"/>
                <a:cs typeface="Open Sans" charset="0"/>
              </a:rPr>
              <a:t>tincidunt</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congue</a:t>
            </a:r>
            <a:r>
              <a:rPr lang="en-US" sz="3000" dirty="0">
                <a:solidFill>
                  <a:srgbClr val="000000"/>
                </a:solidFill>
                <a:latin typeface="Open Sans" charset="0"/>
                <a:ea typeface="Open Sans" charset="0"/>
                <a:cs typeface="Open Sans" charset="0"/>
              </a:rPr>
              <a:t> sit </a:t>
            </a:r>
            <a:r>
              <a:rPr lang="en-US" sz="3000" dirty="0" err="1">
                <a:solidFill>
                  <a:srgbClr val="000000"/>
                </a:solidFill>
                <a:latin typeface="Open Sans" charset="0"/>
                <a:ea typeface="Open Sans" charset="0"/>
                <a:cs typeface="Open Sans" charset="0"/>
              </a:rPr>
              <a:t>amet</a:t>
            </a:r>
            <a:r>
              <a:rPr lang="en-US" sz="3000" dirty="0">
                <a:solidFill>
                  <a:srgbClr val="000000"/>
                </a:solidFill>
                <a:latin typeface="Open Sans" charset="0"/>
                <a:ea typeface="Open Sans" charset="0"/>
                <a:cs typeface="Open Sans" charset="0"/>
              </a:rPr>
              <a:t> ac </a:t>
            </a:r>
            <a:r>
              <a:rPr lang="en-US" sz="3000" dirty="0" err="1">
                <a:solidFill>
                  <a:srgbClr val="000000"/>
                </a:solidFill>
                <a:latin typeface="Open Sans" charset="0"/>
                <a:ea typeface="Open Sans" charset="0"/>
                <a:cs typeface="Open Sans" charset="0"/>
              </a:rPr>
              <a:t>orci</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Donec</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vulputate</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condimentum</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egestas</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Vestibulum</a:t>
            </a:r>
            <a:r>
              <a:rPr lang="en-US" sz="3000" dirty="0">
                <a:solidFill>
                  <a:srgbClr val="000000"/>
                </a:solidFill>
                <a:latin typeface="Open Sans" charset="0"/>
                <a:ea typeface="Open Sans" charset="0"/>
                <a:cs typeface="Open Sans" charset="0"/>
              </a:rPr>
              <a:t> ante ipsum </a:t>
            </a:r>
            <a:r>
              <a:rPr lang="en-US" sz="3000" dirty="0" err="1">
                <a:solidFill>
                  <a:srgbClr val="000000"/>
                </a:solidFill>
                <a:latin typeface="Open Sans" charset="0"/>
                <a:ea typeface="Open Sans" charset="0"/>
                <a:cs typeface="Open Sans" charset="0"/>
              </a:rPr>
              <a:t>primis</a:t>
            </a:r>
            <a:r>
              <a:rPr lang="en-US" sz="3000" dirty="0">
                <a:solidFill>
                  <a:srgbClr val="000000"/>
                </a:solidFill>
                <a:latin typeface="Open Sans" charset="0"/>
                <a:ea typeface="Open Sans" charset="0"/>
                <a:cs typeface="Open Sans" charset="0"/>
              </a:rPr>
              <a:t> in </a:t>
            </a:r>
            <a:r>
              <a:rPr lang="en-US" sz="3000" dirty="0" err="1">
                <a:solidFill>
                  <a:srgbClr val="000000"/>
                </a:solidFill>
                <a:latin typeface="Open Sans" charset="0"/>
                <a:ea typeface="Open Sans" charset="0"/>
                <a:cs typeface="Open Sans" charset="0"/>
              </a:rPr>
              <a:t>faucibus</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orci</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luctus</a:t>
            </a:r>
            <a:r>
              <a:rPr lang="en-US" sz="3000" dirty="0">
                <a:solidFill>
                  <a:srgbClr val="000000"/>
                </a:solidFill>
                <a:latin typeface="Open Sans" charset="0"/>
                <a:ea typeface="Open Sans" charset="0"/>
                <a:cs typeface="Open Sans" charset="0"/>
              </a:rPr>
              <a:t> et </a:t>
            </a:r>
            <a:r>
              <a:rPr lang="en-US" sz="3000" dirty="0" err="1">
                <a:solidFill>
                  <a:srgbClr val="000000"/>
                </a:solidFill>
                <a:latin typeface="Open Sans" charset="0"/>
                <a:ea typeface="Open Sans" charset="0"/>
                <a:cs typeface="Open Sans" charset="0"/>
              </a:rPr>
              <a:t>ultrices</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posuere</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cubilia</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Curae</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Nulla</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risus</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elit</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ullamcorper</a:t>
            </a:r>
            <a:r>
              <a:rPr lang="en-US" sz="3000" dirty="0">
                <a:solidFill>
                  <a:srgbClr val="000000"/>
                </a:solidFill>
                <a:latin typeface="Open Sans" charset="0"/>
                <a:ea typeface="Open Sans" charset="0"/>
                <a:cs typeface="Open Sans" charset="0"/>
              </a:rPr>
              <a:t> sit </a:t>
            </a:r>
            <a:r>
              <a:rPr lang="en-US" sz="3000" dirty="0" err="1">
                <a:solidFill>
                  <a:srgbClr val="000000"/>
                </a:solidFill>
                <a:latin typeface="Open Sans" charset="0"/>
                <a:ea typeface="Open Sans" charset="0"/>
                <a:cs typeface="Open Sans" charset="0"/>
              </a:rPr>
              <a:t>amet</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arcu</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vel</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tristique</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suscipit</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urna</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Mauris</a:t>
            </a:r>
            <a:r>
              <a:rPr lang="en-US" sz="3000" dirty="0">
                <a:solidFill>
                  <a:srgbClr val="000000"/>
                </a:solidFill>
                <a:latin typeface="Open Sans" charset="0"/>
                <a:ea typeface="Open Sans" charset="0"/>
                <a:cs typeface="Open Sans" charset="0"/>
              </a:rPr>
              <a:t> sit </a:t>
            </a:r>
            <a:r>
              <a:rPr lang="en-US" sz="3000" dirty="0" err="1">
                <a:solidFill>
                  <a:srgbClr val="000000"/>
                </a:solidFill>
                <a:latin typeface="Open Sans" charset="0"/>
                <a:ea typeface="Open Sans" charset="0"/>
                <a:cs typeface="Open Sans" charset="0"/>
              </a:rPr>
              <a:t>amet</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arcu</a:t>
            </a:r>
            <a:r>
              <a:rPr lang="en-US" sz="3000" dirty="0">
                <a:solidFill>
                  <a:srgbClr val="000000"/>
                </a:solidFill>
                <a:latin typeface="Open Sans" charset="0"/>
                <a:ea typeface="Open Sans" charset="0"/>
                <a:cs typeface="Open Sans" charset="0"/>
              </a:rPr>
              <a:t> nisi. </a:t>
            </a:r>
            <a:r>
              <a:rPr lang="en-US" sz="3000" dirty="0" err="1">
                <a:solidFill>
                  <a:srgbClr val="000000"/>
                </a:solidFill>
                <a:latin typeface="Open Sans" charset="0"/>
                <a:ea typeface="Open Sans" charset="0"/>
                <a:cs typeface="Open Sans" charset="0"/>
              </a:rPr>
              <a:t>Duis</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luctus</a:t>
            </a:r>
            <a:r>
              <a:rPr lang="en-US" sz="3000" dirty="0">
                <a:solidFill>
                  <a:srgbClr val="000000"/>
                </a:solidFill>
                <a:latin typeface="Open Sans" charset="0"/>
                <a:ea typeface="Open Sans" charset="0"/>
                <a:cs typeface="Open Sans" charset="0"/>
              </a:rPr>
              <a:t> et </a:t>
            </a:r>
            <a:r>
              <a:rPr lang="en-US" sz="3000" dirty="0" err="1">
                <a:solidFill>
                  <a:srgbClr val="000000"/>
                </a:solidFill>
                <a:latin typeface="Open Sans" charset="0"/>
                <a:ea typeface="Open Sans" charset="0"/>
                <a:cs typeface="Open Sans" charset="0"/>
              </a:rPr>
              <a:t>ultrices</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posuere</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cubilia</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Curae</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Nulla</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risus</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elit</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ullamcorper</a:t>
            </a:r>
            <a:r>
              <a:rPr lang="en-US" sz="3000" dirty="0">
                <a:solidFill>
                  <a:srgbClr val="000000"/>
                </a:solidFill>
                <a:latin typeface="Open Sans" charset="0"/>
                <a:ea typeface="Open Sans" charset="0"/>
                <a:cs typeface="Open Sans" charset="0"/>
              </a:rPr>
              <a:t> sit </a:t>
            </a:r>
            <a:r>
              <a:rPr lang="en-US" sz="3000" dirty="0" err="1">
                <a:solidFill>
                  <a:srgbClr val="000000"/>
                </a:solidFill>
                <a:latin typeface="Open Sans" charset="0"/>
                <a:ea typeface="Open Sans" charset="0"/>
                <a:cs typeface="Open Sans" charset="0"/>
              </a:rPr>
              <a:t>amet</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arcu</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vel</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tristique</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suscipit</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urna</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Mauris</a:t>
            </a:r>
            <a:r>
              <a:rPr lang="en-US" sz="3000" dirty="0">
                <a:solidFill>
                  <a:srgbClr val="000000"/>
                </a:solidFill>
                <a:latin typeface="Open Sans" charset="0"/>
                <a:ea typeface="Open Sans" charset="0"/>
                <a:cs typeface="Open Sans" charset="0"/>
              </a:rPr>
              <a:t> sit </a:t>
            </a:r>
            <a:r>
              <a:rPr lang="en-US" sz="3000" dirty="0" err="1">
                <a:solidFill>
                  <a:srgbClr val="000000"/>
                </a:solidFill>
                <a:latin typeface="Open Sans" charset="0"/>
                <a:ea typeface="Open Sans" charset="0"/>
                <a:cs typeface="Open Sans" charset="0"/>
              </a:rPr>
              <a:t>amet</a:t>
            </a:r>
            <a:r>
              <a:rPr lang="en-US" sz="3000" dirty="0">
                <a:solidFill>
                  <a:srgbClr val="000000"/>
                </a:solidFill>
                <a:latin typeface="Open Sans" charset="0"/>
                <a:ea typeface="Open Sans" charset="0"/>
                <a:cs typeface="Open Sans" charset="0"/>
              </a:rPr>
              <a:t> </a:t>
            </a:r>
            <a:r>
              <a:rPr lang="en-US" sz="3000" dirty="0" err="1">
                <a:solidFill>
                  <a:srgbClr val="000000"/>
                </a:solidFill>
                <a:latin typeface="Open Sans" charset="0"/>
                <a:ea typeface="Open Sans" charset="0"/>
                <a:cs typeface="Open Sans" charset="0"/>
              </a:rPr>
              <a:t>arcu</a:t>
            </a:r>
            <a:r>
              <a:rPr lang="en-US" sz="3000" dirty="0">
                <a:solidFill>
                  <a:srgbClr val="000000"/>
                </a:solidFill>
                <a:latin typeface="Open Sans" charset="0"/>
                <a:ea typeface="Open Sans" charset="0"/>
                <a:cs typeface="Open Sans" charset="0"/>
              </a:rPr>
              <a:t> nisi. </a:t>
            </a:r>
          </a:p>
        </p:txBody>
      </p:sp>
      <p:sp>
        <p:nvSpPr>
          <p:cNvPr id="14" name="Rectangle 13" descr="Purple box for quick facts"/>
          <p:cNvSpPr/>
          <p:nvPr/>
        </p:nvSpPr>
        <p:spPr>
          <a:xfrm>
            <a:off x="1168400" y="14808200"/>
            <a:ext cx="6967728" cy="599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1515365" y="15207928"/>
            <a:ext cx="6273799" cy="5755422"/>
          </a:xfrm>
          <a:prstGeom prst="rect">
            <a:avLst/>
          </a:prstGeom>
          <a:noFill/>
        </p:spPr>
        <p:txBody>
          <a:bodyPr wrap="square" rtlCol="0">
            <a:spAutoFit/>
          </a:bodyPr>
          <a:lstStyle/>
          <a:p>
            <a:pPr>
              <a:spcAft>
                <a:spcPts val="1200"/>
              </a:spcAft>
            </a:pPr>
            <a:r>
              <a:rPr lang="en-US" sz="2800" b="1" dirty="0">
                <a:solidFill>
                  <a:schemeClr val="bg1"/>
                </a:solidFill>
                <a:latin typeface="Encode Sans Normal Black" charset="0"/>
                <a:ea typeface="Encode Sans Normal Black" charset="0"/>
                <a:cs typeface="Encode Sans Normal Black" charset="0"/>
              </a:rPr>
              <a:t>BOX HEADER FOR YOUR QUICK FACTS</a:t>
            </a:r>
          </a:p>
          <a:p>
            <a:pPr>
              <a:spcAft>
                <a:spcPts val="1200"/>
              </a:spcAft>
            </a:pPr>
            <a:r>
              <a:rPr lang="en-US" sz="2200" b="1" dirty="0">
                <a:solidFill>
                  <a:schemeClr val="bg1"/>
                </a:solidFill>
              </a:rPr>
              <a:t>&gt;</a:t>
            </a:r>
            <a:r>
              <a:rPr lang="en-US" sz="2200" dirty="0">
                <a:solidFill>
                  <a:srgbClr val="FFFFFF"/>
                </a:solidFill>
              </a:rPr>
              <a:t> </a:t>
            </a:r>
            <a:r>
              <a:rPr lang="en-US" sz="2200" b="1" dirty="0">
                <a:solidFill>
                  <a:srgbClr val="FFFFFF"/>
                </a:solidFill>
              </a:rPr>
              <a:t>2</a:t>
            </a:r>
            <a:r>
              <a:rPr lang="en-US" sz="2200" dirty="0">
                <a:solidFill>
                  <a:srgbClr val="FFFFFF"/>
                </a:solidFill>
              </a:rPr>
              <a:t> Lorem ipsum dolor sit </a:t>
            </a:r>
            <a:r>
              <a:rPr lang="en-US" sz="2200" dirty="0" err="1">
                <a:solidFill>
                  <a:srgbClr val="FFFFFF"/>
                </a:solidFill>
              </a:rPr>
              <a:t>amet</a:t>
            </a:r>
            <a:endParaRPr lang="en-US" sz="2200" dirty="0">
              <a:solidFill>
                <a:srgbClr val="FFFFFF"/>
              </a:solidFill>
            </a:endParaRPr>
          </a:p>
          <a:p>
            <a:pPr>
              <a:spcAft>
                <a:spcPts val="1200"/>
              </a:spcAft>
            </a:pPr>
            <a:r>
              <a:rPr lang="en-US" sz="2200" b="1" dirty="0">
                <a:solidFill>
                  <a:schemeClr val="bg1"/>
                </a:solidFill>
              </a:rPr>
              <a:t>&gt;</a:t>
            </a:r>
            <a:r>
              <a:rPr lang="en-US" sz="2200" dirty="0">
                <a:solidFill>
                  <a:srgbClr val="FFFFFF"/>
                </a:solidFill>
              </a:rPr>
              <a:t> </a:t>
            </a:r>
            <a:r>
              <a:rPr lang="en-US" sz="2200" b="1" dirty="0">
                <a:solidFill>
                  <a:srgbClr val="FFFFFF"/>
                </a:solidFill>
              </a:rPr>
              <a:t>20</a:t>
            </a:r>
            <a:r>
              <a:rPr lang="en-US" sz="2200" dirty="0">
                <a:solidFill>
                  <a:srgbClr val="FFFFFF"/>
                </a:solidFill>
              </a:rPr>
              <a:t> Lorem ipsum dolor sit </a:t>
            </a:r>
            <a:r>
              <a:rPr lang="en-US" sz="2200" dirty="0" err="1">
                <a:solidFill>
                  <a:srgbClr val="FFFFFF"/>
                </a:solidFill>
              </a:rPr>
              <a:t>amet</a:t>
            </a:r>
            <a:endParaRPr lang="en-US" sz="2200" dirty="0">
              <a:solidFill>
                <a:srgbClr val="FFFFFF"/>
              </a:solidFill>
            </a:endParaRPr>
          </a:p>
          <a:p>
            <a:pPr>
              <a:spcAft>
                <a:spcPts val="1200"/>
              </a:spcAft>
            </a:pPr>
            <a:r>
              <a:rPr lang="en-US" sz="2200" b="1" dirty="0">
                <a:solidFill>
                  <a:schemeClr val="bg1"/>
                </a:solidFill>
              </a:rPr>
              <a:t>&gt; </a:t>
            </a:r>
            <a:r>
              <a:rPr lang="en-US" sz="2200" b="1" dirty="0">
                <a:solidFill>
                  <a:srgbClr val="FFFFFF"/>
                </a:solidFill>
              </a:rPr>
              <a:t>56</a:t>
            </a:r>
            <a:r>
              <a:rPr lang="en-US" sz="2200" dirty="0">
                <a:solidFill>
                  <a:srgbClr val="FFFFFF"/>
                </a:solidFill>
              </a:rPr>
              <a:t> Lorem ipsum dolor sit </a:t>
            </a:r>
            <a:r>
              <a:rPr lang="en-US" sz="2200" dirty="0" err="1">
                <a:solidFill>
                  <a:srgbClr val="FFFFFF"/>
                </a:solidFill>
              </a:rPr>
              <a:t>amet</a:t>
            </a:r>
            <a:r>
              <a:rPr lang="en-US" sz="2200" dirty="0">
                <a:solidFill>
                  <a:srgbClr val="FFFFFF"/>
                </a:solidFill>
              </a:rPr>
              <a:t>, </a:t>
            </a:r>
            <a:r>
              <a:rPr lang="en-US" sz="2200" dirty="0" err="1">
                <a:solidFill>
                  <a:srgbClr val="FFFFFF"/>
                </a:solidFill>
              </a:rPr>
              <a:t>consectetur</a:t>
            </a:r>
            <a:r>
              <a:rPr lang="en-US" sz="2200" dirty="0">
                <a:solidFill>
                  <a:srgbClr val="FFFFFF"/>
                </a:solidFill>
              </a:rPr>
              <a:t> </a:t>
            </a:r>
            <a:r>
              <a:rPr lang="en-US" sz="2200" dirty="0" err="1">
                <a:solidFill>
                  <a:srgbClr val="FFFFFF"/>
                </a:solidFill>
              </a:rPr>
              <a:t>adipiscing</a:t>
            </a:r>
            <a:r>
              <a:rPr lang="en-US" sz="2200" dirty="0">
                <a:solidFill>
                  <a:srgbClr val="FFFFFF"/>
                </a:solidFill>
              </a:rPr>
              <a:t> </a:t>
            </a:r>
            <a:r>
              <a:rPr lang="en-US" sz="2200" dirty="0" err="1">
                <a:solidFill>
                  <a:srgbClr val="FFFFFF"/>
                </a:solidFill>
              </a:rPr>
              <a:t>elit</a:t>
            </a:r>
            <a:r>
              <a:rPr lang="en-US" sz="2200" dirty="0">
                <a:solidFill>
                  <a:srgbClr val="FFFFFF"/>
                </a:solidFill>
              </a:rPr>
              <a:t>.</a:t>
            </a:r>
          </a:p>
          <a:p>
            <a:pPr>
              <a:spcAft>
                <a:spcPts val="1200"/>
              </a:spcAft>
            </a:pPr>
            <a:r>
              <a:rPr lang="en-US" sz="2200" b="1" dirty="0">
                <a:solidFill>
                  <a:schemeClr val="bg1"/>
                </a:solidFill>
              </a:rPr>
              <a:t>&gt; </a:t>
            </a:r>
            <a:r>
              <a:rPr lang="en-US" sz="2200" b="1" dirty="0">
                <a:solidFill>
                  <a:srgbClr val="FFFFFF"/>
                </a:solidFill>
              </a:rPr>
              <a:t>76</a:t>
            </a:r>
            <a:r>
              <a:rPr lang="en-US" sz="2200" dirty="0">
                <a:solidFill>
                  <a:srgbClr val="FFFFFF"/>
                </a:solidFill>
              </a:rPr>
              <a:t> Lorem ipsum dolor sit </a:t>
            </a:r>
            <a:r>
              <a:rPr lang="en-US" sz="2200" dirty="0" err="1">
                <a:solidFill>
                  <a:srgbClr val="FFFFFF"/>
                </a:solidFill>
              </a:rPr>
              <a:t>amet</a:t>
            </a:r>
            <a:r>
              <a:rPr lang="en-US" sz="2200" dirty="0">
                <a:solidFill>
                  <a:srgbClr val="FFFFFF"/>
                </a:solidFill>
              </a:rPr>
              <a:t>, </a:t>
            </a:r>
            <a:r>
              <a:rPr lang="en-US" sz="2200" dirty="0" err="1">
                <a:solidFill>
                  <a:srgbClr val="FFFFFF"/>
                </a:solidFill>
              </a:rPr>
              <a:t>consectetur</a:t>
            </a:r>
            <a:r>
              <a:rPr lang="en-US" sz="2200" dirty="0">
                <a:solidFill>
                  <a:srgbClr val="FFFFFF"/>
                </a:solidFill>
              </a:rPr>
              <a:t> </a:t>
            </a:r>
            <a:r>
              <a:rPr lang="en-US" sz="2200" dirty="0" err="1">
                <a:solidFill>
                  <a:srgbClr val="FFFFFF"/>
                </a:solidFill>
              </a:rPr>
              <a:t>adipiscing</a:t>
            </a:r>
            <a:r>
              <a:rPr lang="en-US" sz="2200" dirty="0">
                <a:solidFill>
                  <a:srgbClr val="FFFFFF"/>
                </a:solidFill>
              </a:rPr>
              <a:t> </a:t>
            </a:r>
            <a:r>
              <a:rPr lang="en-US" sz="2200" dirty="0" err="1">
                <a:solidFill>
                  <a:srgbClr val="FFFFFF"/>
                </a:solidFill>
              </a:rPr>
              <a:t>elit</a:t>
            </a:r>
            <a:r>
              <a:rPr lang="en-US" sz="2200" dirty="0">
                <a:solidFill>
                  <a:srgbClr val="FFFFFF"/>
                </a:solidFill>
              </a:rPr>
              <a:t>.</a:t>
            </a:r>
          </a:p>
          <a:p>
            <a:pPr>
              <a:spcAft>
                <a:spcPts val="1200"/>
              </a:spcAft>
            </a:pPr>
            <a:r>
              <a:rPr lang="en-US" sz="2200" b="1" dirty="0">
                <a:solidFill>
                  <a:schemeClr val="bg1"/>
                </a:solidFill>
              </a:rPr>
              <a:t>&gt; </a:t>
            </a:r>
            <a:r>
              <a:rPr lang="en-US" sz="2200" b="1" dirty="0">
                <a:solidFill>
                  <a:srgbClr val="FFFFFF"/>
                </a:solidFill>
              </a:rPr>
              <a:t>167</a:t>
            </a:r>
            <a:r>
              <a:rPr lang="en-US" sz="2200" dirty="0">
                <a:solidFill>
                  <a:srgbClr val="FFFFFF"/>
                </a:solidFill>
              </a:rPr>
              <a:t> Lorem ipsum dolor sit </a:t>
            </a:r>
            <a:r>
              <a:rPr lang="en-US" sz="2200" dirty="0" err="1">
                <a:solidFill>
                  <a:srgbClr val="FFFFFF"/>
                </a:solidFill>
              </a:rPr>
              <a:t>amet</a:t>
            </a:r>
            <a:r>
              <a:rPr lang="en-US" sz="2200" dirty="0">
                <a:solidFill>
                  <a:srgbClr val="FFFFFF"/>
                </a:solidFill>
              </a:rPr>
              <a:t>, </a:t>
            </a:r>
            <a:r>
              <a:rPr lang="en-US" sz="2200" dirty="0" err="1">
                <a:solidFill>
                  <a:srgbClr val="FFFFFF"/>
                </a:solidFill>
              </a:rPr>
              <a:t>consectetur</a:t>
            </a:r>
            <a:r>
              <a:rPr lang="en-US" sz="2200" dirty="0">
                <a:solidFill>
                  <a:srgbClr val="FFFFFF"/>
                </a:solidFill>
              </a:rPr>
              <a:t> </a:t>
            </a:r>
            <a:r>
              <a:rPr lang="en-US" sz="2200" dirty="0" err="1">
                <a:solidFill>
                  <a:srgbClr val="FFFFFF"/>
                </a:solidFill>
              </a:rPr>
              <a:t>adipiscing</a:t>
            </a:r>
            <a:r>
              <a:rPr lang="en-US" sz="2200" dirty="0">
                <a:solidFill>
                  <a:srgbClr val="FFFFFF"/>
                </a:solidFill>
              </a:rPr>
              <a:t> </a:t>
            </a:r>
            <a:r>
              <a:rPr lang="en-US" sz="2200" dirty="0" err="1">
                <a:solidFill>
                  <a:srgbClr val="FFFFFF"/>
                </a:solidFill>
              </a:rPr>
              <a:t>elit</a:t>
            </a:r>
            <a:r>
              <a:rPr lang="en-US" sz="2200" dirty="0">
                <a:solidFill>
                  <a:srgbClr val="FFFFFF"/>
                </a:solidFill>
              </a:rPr>
              <a:t> lorem ipsum dolor</a:t>
            </a:r>
          </a:p>
          <a:p>
            <a:pPr>
              <a:spcAft>
                <a:spcPts val="1200"/>
              </a:spcAft>
            </a:pPr>
            <a:r>
              <a:rPr lang="en-US" sz="2200" b="1" dirty="0">
                <a:solidFill>
                  <a:schemeClr val="bg1"/>
                </a:solidFill>
              </a:rPr>
              <a:t>&gt;</a:t>
            </a:r>
            <a:r>
              <a:rPr lang="en-US" sz="2200" dirty="0">
                <a:solidFill>
                  <a:srgbClr val="FFFFFF"/>
                </a:solidFill>
              </a:rPr>
              <a:t> </a:t>
            </a:r>
            <a:r>
              <a:rPr lang="en-US" sz="2200" b="1" dirty="0">
                <a:solidFill>
                  <a:srgbClr val="FFFFFF"/>
                </a:solidFill>
              </a:rPr>
              <a:t>76</a:t>
            </a:r>
            <a:r>
              <a:rPr lang="en-US" sz="2200" dirty="0">
                <a:solidFill>
                  <a:srgbClr val="FFFFFF"/>
                </a:solidFill>
              </a:rPr>
              <a:t> Lorem ipsum dolor sit </a:t>
            </a:r>
            <a:r>
              <a:rPr lang="en-US" sz="2200" dirty="0" err="1">
                <a:solidFill>
                  <a:srgbClr val="FFFFFF"/>
                </a:solidFill>
              </a:rPr>
              <a:t>amet</a:t>
            </a:r>
            <a:r>
              <a:rPr lang="en-US" sz="2200" dirty="0">
                <a:solidFill>
                  <a:srgbClr val="FFFFFF"/>
                </a:solidFill>
              </a:rPr>
              <a:t>, </a:t>
            </a:r>
            <a:r>
              <a:rPr lang="en-US" sz="2200" dirty="0" err="1">
                <a:solidFill>
                  <a:srgbClr val="FFFFFF"/>
                </a:solidFill>
              </a:rPr>
              <a:t>consectetur</a:t>
            </a:r>
            <a:r>
              <a:rPr lang="en-US" sz="2200" dirty="0">
                <a:solidFill>
                  <a:srgbClr val="FFFFFF"/>
                </a:solidFill>
              </a:rPr>
              <a:t> </a:t>
            </a:r>
            <a:r>
              <a:rPr lang="en-US" sz="2200" dirty="0" err="1">
                <a:solidFill>
                  <a:srgbClr val="FFFFFF"/>
                </a:solidFill>
              </a:rPr>
              <a:t>adipiscing</a:t>
            </a:r>
            <a:r>
              <a:rPr lang="en-US" sz="2200" dirty="0">
                <a:solidFill>
                  <a:srgbClr val="FFFFFF"/>
                </a:solidFill>
              </a:rPr>
              <a:t> </a:t>
            </a:r>
            <a:r>
              <a:rPr lang="en-US" sz="2200" dirty="0" err="1">
                <a:solidFill>
                  <a:srgbClr val="FFFFFF"/>
                </a:solidFill>
              </a:rPr>
              <a:t>elit</a:t>
            </a:r>
            <a:r>
              <a:rPr lang="en-US" sz="2200" dirty="0">
                <a:solidFill>
                  <a:srgbClr val="FFFFFF"/>
                </a:solidFill>
              </a:rPr>
              <a:t>.</a:t>
            </a:r>
          </a:p>
          <a:p>
            <a:pPr marL="342900" indent="-342900">
              <a:spcAft>
                <a:spcPts val="1200"/>
              </a:spcAft>
              <a:buFont typeface="Wingdings" charset="2"/>
              <a:buChar char="Ø"/>
            </a:pPr>
            <a:endParaRPr lang="en-US" sz="2200" dirty="0">
              <a:solidFill>
                <a:srgbClr val="FFFFFF"/>
              </a:solidFill>
            </a:endParaRPr>
          </a:p>
        </p:txBody>
      </p:sp>
      <p:graphicFrame>
        <p:nvGraphicFramePr>
          <p:cNvPr id="15" name="Chart 14" descr="Place holder Bar Graph"/>
          <p:cNvGraphicFramePr/>
          <p:nvPr>
            <p:extLst>
              <p:ext uri="{D42A27DB-BD31-4B8C-83A1-F6EECF244321}">
                <p14:modId xmlns:p14="http://schemas.microsoft.com/office/powerpoint/2010/main" val="1444530985"/>
              </p:ext>
            </p:extLst>
          </p:nvPr>
        </p:nvGraphicFramePr>
        <p:xfrm>
          <a:off x="9496587" y="6055531"/>
          <a:ext cx="6429213" cy="3462822"/>
        </p:xfrm>
        <a:graphic>
          <a:graphicData uri="http://schemas.openxmlformats.org/drawingml/2006/chart">
            <c:chart xmlns:c="http://schemas.openxmlformats.org/drawingml/2006/chart" xmlns:r="http://schemas.openxmlformats.org/officeDocument/2006/relationships" r:id="rId2"/>
          </a:graphicData>
        </a:graphic>
      </p:graphicFrame>
      <p:sp>
        <p:nvSpPr>
          <p:cNvPr id="17" name="TextBox 16"/>
          <p:cNvSpPr txBox="1"/>
          <p:nvPr/>
        </p:nvSpPr>
        <p:spPr>
          <a:xfrm rot="10800000">
            <a:off x="9034922" y="6225152"/>
            <a:ext cx="461665" cy="2783952"/>
          </a:xfrm>
          <a:prstGeom prst="rect">
            <a:avLst/>
          </a:prstGeom>
          <a:noFill/>
        </p:spPr>
        <p:txBody>
          <a:bodyPr vert="vert" wrap="square" rtlCol="0">
            <a:spAutoFit/>
          </a:bodyPr>
          <a:lstStyle/>
          <a:p>
            <a:pPr algn="ctr"/>
            <a:r>
              <a:rPr lang="en-US" sz="1800" dirty="0">
                <a:latin typeface="Uni Sans Book" charset="0"/>
                <a:ea typeface="Uni Sans Book" charset="0"/>
                <a:cs typeface="Uni Sans Book" charset="0"/>
              </a:rPr>
              <a:t>CHART AXIS LABEL</a:t>
            </a:r>
          </a:p>
        </p:txBody>
      </p:sp>
      <p:grpSp>
        <p:nvGrpSpPr>
          <p:cNvPr id="23" name="Group 22" descr="Section Header and gold boundless bar"/>
          <p:cNvGrpSpPr/>
          <p:nvPr/>
        </p:nvGrpSpPr>
        <p:grpSpPr>
          <a:xfrm>
            <a:off x="8919188" y="10586430"/>
            <a:ext cx="6972300" cy="904357"/>
            <a:chOff x="8956548" y="11722608"/>
            <a:chExt cx="6972300" cy="904357"/>
          </a:xfrm>
        </p:grpSpPr>
        <p:sp>
          <p:nvSpPr>
            <p:cNvPr id="16" name="TextBox 15" descr="Section Header and gold boundless bar"/>
            <p:cNvSpPr txBox="1"/>
            <p:nvPr/>
          </p:nvSpPr>
          <p:spPr>
            <a:xfrm>
              <a:off x="8956548" y="11722608"/>
              <a:ext cx="6972300" cy="707886"/>
            </a:xfrm>
            <a:prstGeom prst="rect">
              <a:avLst/>
            </a:prstGeom>
            <a:noFill/>
          </p:spPr>
          <p:txBody>
            <a:bodyPr wrap="square" rtlCol="0">
              <a:spAutoFit/>
            </a:bodyPr>
            <a:lstStyle/>
            <a:p>
              <a:r>
                <a:rPr lang="en-US" sz="4000" b="1" dirty="0">
                  <a:latin typeface="Encode Sans Normal Black" charset="0"/>
                  <a:ea typeface="Encode Sans Normal Black" charset="0"/>
                  <a:cs typeface="Encode Sans Normal Black" charset="0"/>
                </a:rPr>
                <a:t>SECTION HEADER</a:t>
              </a:r>
            </a:p>
          </p:txBody>
        </p:sp>
        <p:pic>
          <p:nvPicPr>
            <p:cNvPr id="18" name="Picture 17" descr="Gold boundless ba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sp>
        <p:nvSpPr>
          <p:cNvPr id="19" name="TextBox 18"/>
          <p:cNvSpPr txBox="1"/>
          <p:nvPr/>
        </p:nvSpPr>
        <p:spPr>
          <a:xfrm>
            <a:off x="9029699" y="11817796"/>
            <a:ext cx="6972301" cy="4247317"/>
          </a:xfrm>
          <a:prstGeom prst="rect">
            <a:avLst/>
          </a:prstGeom>
          <a:noFill/>
        </p:spPr>
        <p:txBody>
          <a:bodyPr wrap="square" rtlCol="0">
            <a:spAutoFit/>
          </a:bodyPr>
          <a:lstStyle/>
          <a:p>
            <a:r>
              <a:rPr lang="en-US" sz="1800" dirty="0">
                <a:solidFill>
                  <a:srgbClr val="000000"/>
                </a:solidFill>
                <a:latin typeface="Open Sans" charset="0"/>
                <a:ea typeface="Open Sans" charset="0"/>
                <a:cs typeface="Open Sans" charset="0"/>
              </a:rPr>
              <a:t>Lorem ipsum dolor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consectetur</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adipiscing</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elit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Duis</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vel</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massa</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eu</a:t>
            </a:r>
            <a:r>
              <a:rPr lang="en-US" sz="1800" dirty="0">
                <a:solidFill>
                  <a:srgbClr val="000000"/>
                </a:solidFill>
                <a:latin typeface="Open Sans" charset="0"/>
                <a:ea typeface="Open Sans" charset="0"/>
                <a:cs typeface="Open Sans" charset="0"/>
              </a:rPr>
              <a:t> ipsum </a:t>
            </a:r>
            <a:r>
              <a:rPr lang="en-US" sz="1800" dirty="0" err="1">
                <a:solidFill>
                  <a:srgbClr val="000000"/>
                </a:solidFill>
                <a:latin typeface="Open Sans" charset="0"/>
                <a:ea typeface="Open Sans" charset="0"/>
                <a:cs typeface="Open Sans" charset="0"/>
              </a:rPr>
              <a:t>tincidunt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congue</a:t>
            </a:r>
            <a:r>
              <a:rPr lang="en-US" sz="1800" dirty="0">
                <a:solidFill>
                  <a:srgbClr val="000000"/>
                </a:solidFill>
                <a:latin typeface="Open Sans" charset="0"/>
                <a:ea typeface="Open Sans" charset="0"/>
                <a:cs typeface="Open Sans" charset="0"/>
              </a:rPr>
              <a:t>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ac </a:t>
            </a:r>
            <a:r>
              <a:rPr lang="en-US" sz="1800" dirty="0" err="1">
                <a:solidFill>
                  <a:srgbClr val="000000"/>
                </a:solidFill>
                <a:latin typeface="Open Sans" charset="0"/>
                <a:ea typeface="Open Sans" charset="0"/>
                <a:cs typeface="Open Sans" charset="0"/>
              </a:rPr>
              <a:t>orci</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Donec</a:t>
            </a:r>
            <a:r>
              <a:rPr lang="en-US" sz="1800" dirty="0">
                <a:solidFill>
                  <a:srgbClr val="000000"/>
                </a:solidFill>
                <a:latin typeface="Open Sans" charset="0"/>
                <a:ea typeface="Open Sans" charset="0"/>
                <a:cs typeface="Open Sans" charset="0"/>
              </a:rPr>
              <a:t> </a:t>
            </a:r>
          </a:p>
          <a:p>
            <a:endParaRPr lang="en-US" sz="1800" dirty="0">
              <a:solidFill>
                <a:srgbClr val="000000"/>
              </a:solidFill>
              <a:latin typeface="Open Sans" charset="0"/>
              <a:ea typeface="Open Sans" charset="0"/>
              <a:cs typeface="Open Sans" charset="0"/>
            </a:endParaRPr>
          </a:p>
          <a:p>
            <a:r>
              <a:rPr lang="en-US" sz="1800" b="1" dirty="0">
                <a:solidFill>
                  <a:schemeClr val="bg1"/>
                </a:solidFill>
                <a:latin typeface="Open Sans" charset="0"/>
                <a:ea typeface="Open Sans" charset="0"/>
                <a:cs typeface="Open Sans" charset="0"/>
              </a:rPr>
              <a:t>&gt; </a:t>
            </a:r>
            <a:r>
              <a:rPr lang="en-US" sz="1800" dirty="0">
                <a:solidFill>
                  <a:srgbClr val="000000"/>
                </a:solidFill>
                <a:latin typeface="Open Sans" charset="0"/>
                <a:ea typeface="Open Sans" charset="0"/>
                <a:cs typeface="Open Sans" charset="0"/>
              </a:rPr>
              <a:t>Lorem ipsum dolor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consectetur</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adipiscing</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elit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Duis</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vel</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massa</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eu</a:t>
            </a:r>
            <a:r>
              <a:rPr lang="en-US" sz="1800" dirty="0">
                <a:solidFill>
                  <a:srgbClr val="000000"/>
                </a:solidFill>
                <a:latin typeface="Open Sans" charset="0"/>
                <a:ea typeface="Open Sans" charset="0"/>
                <a:cs typeface="Open Sans" charset="0"/>
              </a:rPr>
              <a:t> ipsum </a:t>
            </a:r>
            <a:r>
              <a:rPr lang="en-US" sz="1800" dirty="0" err="1">
                <a:solidFill>
                  <a:srgbClr val="000000"/>
                </a:solidFill>
                <a:latin typeface="Open Sans" charset="0"/>
                <a:ea typeface="Open Sans" charset="0"/>
                <a:cs typeface="Open Sans" charset="0"/>
              </a:rPr>
              <a:t>tincidunt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congue</a:t>
            </a:r>
            <a:r>
              <a:rPr lang="en-US" sz="1800" dirty="0">
                <a:solidFill>
                  <a:srgbClr val="000000"/>
                </a:solidFill>
                <a:latin typeface="Open Sans" charset="0"/>
                <a:ea typeface="Open Sans" charset="0"/>
                <a:cs typeface="Open Sans" charset="0"/>
              </a:rPr>
              <a:t>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ac </a:t>
            </a:r>
            <a:r>
              <a:rPr lang="en-US" sz="1800" dirty="0" err="1">
                <a:solidFill>
                  <a:srgbClr val="000000"/>
                </a:solidFill>
                <a:latin typeface="Open Sans" charset="0"/>
                <a:ea typeface="Open Sans" charset="0"/>
                <a:cs typeface="Open Sans" charset="0"/>
              </a:rPr>
              <a:t>orci</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Donec</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vulputate</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condimentum</a:t>
            </a:r>
            <a:r>
              <a:rPr lang="en-US" sz="1800" dirty="0">
                <a:solidFill>
                  <a:srgbClr val="000000"/>
                </a:solidFill>
                <a:latin typeface="Open Sans" charset="0"/>
                <a:ea typeface="Open Sans" charset="0"/>
                <a:cs typeface="Open Sans" charset="0"/>
              </a:rPr>
              <a:t> </a:t>
            </a:r>
          </a:p>
          <a:p>
            <a:endParaRPr lang="en-US" sz="1800" dirty="0">
              <a:solidFill>
                <a:srgbClr val="000000"/>
              </a:solidFill>
              <a:latin typeface="Open Sans" charset="0"/>
              <a:ea typeface="Open Sans" charset="0"/>
              <a:cs typeface="Open Sans" charset="0"/>
            </a:endParaRPr>
          </a:p>
          <a:p>
            <a:r>
              <a:rPr lang="en-US" sz="1800" b="1" dirty="0">
                <a:solidFill>
                  <a:schemeClr val="bg1"/>
                </a:solidFill>
                <a:latin typeface="Open Sans" charset="0"/>
                <a:ea typeface="Open Sans" charset="0"/>
                <a:cs typeface="Open Sans" charset="0"/>
              </a:rPr>
              <a:t>&gt; </a:t>
            </a:r>
            <a:r>
              <a:rPr lang="en-US" sz="1800" dirty="0">
                <a:solidFill>
                  <a:srgbClr val="000000"/>
                </a:solidFill>
                <a:latin typeface="Open Sans" charset="0"/>
                <a:ea typeface="Open Sans" charset="0"/>
                <a:cs typeface="Open Sans" charset="0"/>
              </a:rPr>
              <a:t>Lorem ipsum dolor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consectetur</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adipiscing</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elit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Duis</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vel</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massa</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eu</a:t>
            </a:r>
            <a:r>
              <a:rPr lang="en-US" sz="1800" dirty="0">
                <a:solidFill>
                  <a:srgbClr val="000000"/>
                </a:solidFill>
                <a:latin typeface="Open Sans" charset="0"/>
                <a:ea typeface="Open Sans" charset="0"/>
                <a:cs typeface="Open Sans" charset="0"/>
              </a:rPr>
              <a:t> ipsum </a:t>
            </a:r>
            <a:r>
              <a:rPr lang="en-US" sz="1800" dirty="0" err="1">
                <a:solidFill>
                  <a:srgbClr val="000000"/>
                </a:solidFill>
                <a:latin typeface="Open Sans" charset="0"/>
                <a:ea typeface="Open Sans" charset="0"/>
                <a:cs typeface="Open Sans" charset="0"/>
              </a:rPr>
              <a:t>tincidunt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congue</a:t>
            </a:r>
            <a:r>
              <a:rPr lang="en-US" sz="1800" dirty="0">
                <a:solidFill>
                  <a:srgbClr val="000000"/>
                </a:solidFill>
                <a:latin typeface="Open Sans" charset="0"/>
                <a:ea typeface="Open Sans" charset="0"/>
                <a:cs typeface="Open Sans" charset="0"/>
              </a:rPr>
              <a:t>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ac </a:t>
            </a:r>
            <a:r>
              <a:rPr lang="en-US" sz="1800" dirty="0" err="1">
                <a:solidFill>
                  <a:srgbClr val="000000"/>
                </a:solidFill>
                <a:latin typeface="Open Sans" charset="0"/>
                <a:ea typeface="Open Sans" charset="0"/>
                <a:cs typeface="Open Sans" charset="0"/>
              </a:rPr>
              <a:t>orci</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Donec</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vulputate</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condimentum</a:t>
            </a:r>
            <a:endParaRPr lang="en-US" sz="1800" dirty="0">
              <a:solidFill>
                <a:srgbClr val="000000"/>
              </a:solidFill>
              <a:latin typeface="Open Sans" charset="0"/>
              <a:ea typeface="Open Sans" charset="0"/>
              <a:cs typeface="Open Sans" charset="0"/>
            </a:endParaRPr>
          </a:p>
          <a:p>
            <a:endParaRPr lang="en-US" sz="1800" dirty="0">
              <a:solidFill>
                <a:srgbClr val="000000"/>
              </a:solidFill>
              <a:latin typeface="Open Sans" charset="0"/>
              <a:ea typeface="Open Sans" charset="0"/>
              <a:cs typeface="Open Sans" charset="0"/>
            </a:endParaRPr>
          </a:p>
          <a:p>
            <a:r>
              <a:rPr lang="en-US" sz="1800" b="1" dirty="0">
                <a:solidFill>
                  <a:schemeClr val="bg1"/>
                </a:solidFill>
                <a:latin typeface="Open Sans" charset="0"/>
                <a:ea typeface="Open Sans" charset="0"/>
                <a:cs typeface="Open Sans" charset="0"/>
              </a:rPr>
              <a:t>&gt; </a:t>
            </a:r>
            <a:r>
              <a:rPr lang="en-US" sz="1800" dirty="0">
                <a:solidFill>
                  <a:srgbClr val="000000"/>
                </a:solidFill>
                <a:latin typeface="Open Sans" charset="0"/>
                <a:ea typeface="Open Sans" charset="0"/>
                <a:cs typeface="Open Sans" charset="0"/>
              </a:rPr>
              <a:t>Lorem ipsum dolor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consectetur</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adipiscing</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elit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Duis</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vel</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massa</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eu</a:t>
            </a:r>
            <a:r>
              <a:rPr lang="en-US" sz="1800" dirty="0">
                <a:solidFill>
                  <a:srgbClr val="000000"/>
                </a:solidFill>
                <a:latin typeface="Open Sans" charset="0"/>
                <a:ea typeface="Open Sans" charset="0"/>
                <a:cs typeface="Open Sans" charset="0"/>
              </a:rPr>
              <a:t> ipsum </a:t>
            </a:r>
            <a:r>
              <a:rPr lang="en-US" sz="1800" dirty="0" err="1">
                <a:solidFill>
                  <a:srgbClr val="000000"/>
                </a:solidFill>
                <a:latin typeface="Open Sans" charset="0"/>
                <a:ea typeface="Open Sans" charset="0"/>
                <a:cs typeface="Open Sans" charset="0"/>
              </a:rPr>
              <a:t>tincidunt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congue</a:t>
            </a:r>
            <a:r>
              <a:rPr lang="en-US" sz="1800" dirty="0">
                <a:solidFill>
                  <a:srgbClr val="000000"/>
                </a:solidFill>
                <a:latin typeface="Open Sans" charset="0"/>
                <a:ea typeface="Open Sans" charset="0"/>
                <a:cs typeface="Open Sans" charset="0"/>
              </a:rPr>
              <a:t>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ac </a:t>
            </a:r>
            <a:r>
              <a:rPr lang="en-US" sz="1800" dirty="0" err="1">
                <a:solidFill>
                  <a:srgbClr val="000000"/>
                </a:solidFill>
                <a:latin typeface="Open Sans" charset="0"/>
                <a:ea typeface="Open Sans" charset="0"/>
                <a:cs typeface="Open Sans" charset="0"/>
              </a:rPr>
              <a:t>orci</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Donec</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vulputate</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condimentum</a:t>
            </a:r>
            <a:endParaRPr lang="en-US" sz="1800" dirty="0">
              <a:solidFill>
                <a:srgbClr val="000000"/>
              </a:solidFill>
              <a:latin typeface="Open Sans" charset="0"/>
              <a:ea typeface="Open Sans" charset="0"/>
              <a:cs typeface="Open Sans" charset="0"/>
            </a:endParaRPr>
          </a:p>
          <a:p>
            <a:endParaRPr lang="en-US" sz="1800" dirty="0">
              <a:latin typeface="Open Sans" charset="0"/>
              <a:ea typeface="Open Sans" charset="0"/>
              <a:cs typeface="Open Sans" charset="0"/>
            </a:endParaRPr>
          </a:p>
        </p:txBody>
      </p:sp>
      <p:sp>
        <p:nvSpPr>
          <p:cNvPr id="20" name="TextBox 19"/>
          <p:cNvSpPr txBox="1"/>
          <p:nvPr/>
        </p:nvSpPr>
        <p:spPr>
          <a:xfrm>
            <a:off x="9029700" y="20108345"/>
            <a:ext cx="6972301" cy="461665"/>
          </a:xfrm>
          <a:prstGeom prst="rect">
            <a:avLst/>
          </a:prstGeom>
          <a:noFill/>
        </p:spPr>
        <p:txBody>
          <a:bodyPr wrap="square" rtlCol="0">
            <a:spAutoFit/>
          </a:bodyPr>
          <a:lstStyle/>
          <a:p>
            <a:r>
              <a:rPr lang="en-US" sz="1200" dirty="0">
                <a:solidFill>
                  <a:srgbClr val="000000"/>
                </a:solidFill>
                <a:latin typeface="Open Sans" charset="0"/>
                <a:ea typeface="Open Sans" charset="0"/>
                <a:cs typeface="Open Sans" charset="0"/>
              </a:rPr>
              <a:t>Photo caption here Lorem ipsum dolor sit </a:t>
            </a:r>
            <a:r>
              <a:rPr lang="en-US" sz="1200" dirty="0" err="1">
                <a:solidFill>
                  <a:srgbClr val="000000"/>
                </a:solidFill>
                <a:latin typeface="Open Sans" charset="0"/>
                <a:ea typeface="Open Sans" charset="0"/>
                <a:cs typeface="Open Sans" charset="0"/>
              </a:rPr>
              <a:t>amet</a:t>
            </a:r>
            <a:r>
              <a:rPr lang="en-US" sz="1200" dirty="0">
                <a:solidFill>
                  <a:srgbClr val="000000"/>
                </a:solidFill>
                <a:latin typeface="Open Sans" charset="0"/>
                <a:ea typeface="Open Sans" charset="0"/>
                <a:cs typeface="Open Sans" charset="0"/>
              </a:rPr>
              <a:t>, </a:t>
            </a:r>
            <a:r>
              <a:rPr lang="en-US" sz="1200" dirty="0" err="1">
                <a:solidFill>
                  <a:srgbClr val="000000"/>
                </a:solidFill>
                <a:latin typeface="Open Sans" charset="0"/>
                <a:ea typeface="Open Sans" charset="0"/>
                <a:cs typeface="Open Sans" charset="0"/>
              </a:rPr>
              <a:t>consectetur</a:t>
            </a:r>
            <a:r>
              <a:rPr lang="en-US" sz="1200" dirty="0">
                <a:solidFill>
                  <a:srgbClr val="000000"/>
                </a:solidFill>
                <a:latin typeface="Open Sans" charset="0"/>
                <a:ea typeface="Open Sans" charset="0"/>
                <a:cs typeface="Open Sans" charset="0"/>
              </a:rPr>
              <a:t> </a:t>
            </a:r>
            <a:r>
              <a:rPr lang="en-US" sz="1200" dirty="0" err="1">
                <a:solidFill>
                  <a:srgbClr val="000000"/>
                </a:solidFill>
                <a:latin typeface="Open Sans" charset="0"/>
                <a:ea typeface="Open Sans" charset="0"/>
                <a:cs typeface="Open Sans" charset="0"/>
              </a:rPr>
              <a:t>adipiscing</a:t>
            </a:r>
            <a:r>
              <a:rPr lang="en-US" sz="1200" dirty="0">
                <a:solidFill>
                  <a:srgbClr val="000000"/>
                </a:solidFill>
                <a:latin typeface="Open Sans" charset="0"/>
                <a:ea typeface="Open Sans" charset="0"/>
                <a:cs typeface="Open Sans" charset="0"/>
              </a:rPr>
              <a:t> </a:t>
            </a:r>
            <a:r>
              <a:rPr lang="en-US" sz="1200" dirty="0" err="1">
                <a:solidFill>
                  <a:srgbClr val="000000"/>
                </a:solidFill>
                <a:latin typeface="Open Sans" charset="0"/>
                <a:ea typeface="Open Sans" charset="0"/>
                <a:cs typeface="Open Sans" charset="0"/>
              </a:rPr>
              <a:t>elit</a:t>
            </a:r>
            <a:r>
              <a:rPr lang="en-US" sz="1200" dirty="0">
                <a:solidFill>
                  <a:srgbClr val="000000"/>
                </a:solidFill>
                <a:latin typeface="Open Sans" charset="0"/>
                <a:ea typeface="Open Sans" charset="0"/>
                <a:cs typeface="Open Sans" charset="0"/>
              </a:rPr>
              <a:t>. </a:t>
            </a:r>
            <a:r>
              <a:rPr lang="en-US" sz="1200" dirty="0" err="1">
                <a:solidFill>
                  <a:srgbClr val="000000"/>
                </a:solidFill>
                <a:latin typeface="Open Sans" charset="0"/>
                <a:ea typeface="Open Sans" charset="0"/>
                <a:cs typeface="Open Sans" charset="0"/>
              </a:rPr>
              <a:t>Duis</a:t>
            </a:r>
            <a:r>
              <a:rPr lang="en-US" sz="1200" dirty="0">
                <a:solidFill>
                  <a:srgbClr val="000000"/>
                </a:solidFill>
                <a:latin typeface="Open Sans" charset="0"/>
                <a:ea typeface="Open Sans" charset="0"/>
                <a:cs typeface="Open Sans" charset="0"/>
              </a:rPr>
              <a:t> </a:t>
            </a:r>
            <a:r>
              <a:rPr lang="en-US" sz="1200" dirty="0" err="1">
                <a:solidFill>
                  <a:srgbClr val="000000"/>
                </a:solidFill>
                <a:latin typeface="Open Sans" charset="0"/>
                <a:ea typeface="Open Sans" charset="0"/>
                <a:cs typeface="Open Sans" charset="0"/>
              </a:rPr>
              <a:t>vel</a:t>
            </a:r>
            <a:r>
              <a:rPr lang="en-US" sz="1200" dirty="0">
                <a:solidFill>
                  <a:srgbClr val="000000"/>
                </a:solidFill>
                <a:latin typeface="Open Sans" charset="0"/>
                <a:ea typeface="Open Sans" charset="0"/>
                <a:cs typeface="Open Sans" charset="0"/>
              </a:rPr>
              <a:t> </a:t>
            </a:r>
            <a:r>
              <a:rPr lang="en-US" sz="1200" dirty="0" err="1">
                <a:solidFill>
                  <a:srgbClr val="000000"/>
                </a:solidFill>
                <a:latin typeface="Open Sans" charset="0"/>
                <a:ea typeface="Open Sans" charset="0"/>
                <a:cs typeface="Open Sans" charset="0"/>
              </a:rPr>
              <a:t>massa</a:t>
            </a:r>
            <a:r>
              <a:rPr lang="en-US" sz="1200" dirty="0">
                <a:solidFill>
                  <a:srgbClr val="000000"/>
                </a:solidFill>
                <a:latin typeface="Open Sans" charset="0"/>
                <a:ea typeface="Open Sans" charset="0"/>
                <a:cs typeface="Open Sans" charset="0"/>
              </a:rPr>
              <a:t> </a:t>
            </a:r>
            <a:r>
              <a:rPr lang="en-US" sz="1200" dirty="0" err="1">
                <a:solidFill>
                  <a:srgbClr val="000000"/>
                </a:solidFill>
                <a:latin typeface="Open Sans" charset="0"/>
                <a:ea typeface="Open Sans" charset="0"/>
                <a:cs typeface="Open Sans" charset="0"/>
              </a:rPr>
              <a:t>eu</a:t>
            </a:r>
            <a:r>
              <a:rPr lang="en-US" sz="1200" dirty="0">
                <a:solidFill>
                  <a:srgbClr val="000000"/>
                </a:solidFill>
                <a:latin typeface="Open Sans" charset="0"/>
                <a:ea typeface="Open Sans" charset="0"/>
                <a:cs typeface="Open Sans" charset="0"/>
              </a:rPr>
              <a:t> ipsum </a:t>
            </a:r>
            <a:r>
              <a:rPr lang="en-US" sz="1200" dirty="0" err="1">
                <a:solidFill>
                  <a:srgbClr val="000000"/>
                </a:solidFill>
                <a:latin typeface="Open Sans" charset="0"/>
                <a:ea typeface="Open Sans" charset="0"/>
                <a:cs typeface="Open Sans" charset="0"/>
              </a:rPr>
              <a:t>tincidunt</a:t>
            </a:r>
            <a:r>
              <a:rPr lang="en-US" sz="1200" dirty="0">
                <a:solidFill>
                  <a:srgbClr val="000000"/>
                </a:solidFill>
                <a:latin typeface="Open Sans" charset="0"/>
                <a:ea typeface="Open Sans" charset="0"/>
                <a:cs typeface="Open Sans" charset="0"/>
              </a:rPr>
              <a:t> </a:t>
            </a:r>
            <a:r>
              <a:rPr lang="en-US" sz="1200" dirty="0" err="1">
                <a:solidFill>
                  <a:srgbClr val="000000"/>
                </a:solidFill>
                <a:latin typeface="Open Sans" charset="0"/>
                <a:ea typeface="Open Sans" charset="0"/>
                <a:cs typeface="Open Sans" charset="0"/>
              </a:rPr>
              <a:t>congue</a:t>
            </a:r>
            <a:r>
              <a:rPr lang="en-US" sz="1200" dirty="0">
                <a:solidFill>
                  <a:srgbClr val="000000"/>
                </a:solidFill>
                <a:latin typeface="Open Sans" charset="0"/>
                <a:ea typeface="Open Sans" charset="0"/>
                <a:cs typeface="Open Sans" charset="0"/>
              </a:rPr>
              <a:t> sit </a:t>
            </a:r>
            <a:r>
              <a:rPr lang="en-US" sz="1200" dirty="0" err="1">
                <a:solidFill>
                  <a:srgbClr val="000000"/>
                </a:solidFill>
                <a:latin typeface="Open Sans" charset="0"/>
                <a:ea typeface="Open Sans" charset="0"/>
                <a:cs typeface="Open Sans" charset="0"/>
              </a:rPr>
              <a:t>amet</a:t>
            </a:r>
            <a:r>
              <a:rPr lang="en-US" sz="1200" dirty="0">
                <a:solidFill>
                  <a:srgbClr val="000000"/>
                </a:solidFill>
                <a:latin typeface="Open Sans" charset="0"/>
                <a:ea typeface="Open Sans" charset="0"/>
                <a:cs typeface="Open Sans" charset="0"/>
              </a:rPr>
              <a:t> ac </a:t>
            </a:r>
            <a:r>
              <a:rPr lang="en-US" sz="1200" dirty="0" err="1">
                <a:solidFill>
                  <a:srgbClr val="000000"/>
                </a:solidFill>
                <a:latin typeface="Open Sans" charset="0"/>
                <a:ea typeface="Open Sans" charset="0"/>
                <a:cs typeface="Open Sans" charset="0"/>
              </a:rPr>
              <a:t>orci</a:t>
            </a:r>
            <a:r>
              <a:rPr lang="en-US" sz="1200" dirty="0">
                <a:solidFill>
                  <a:srgbClr val="000000"/>
                </a:solidFill>
                <a:latin typeface="Open Sans" charset="0"/>
                <a:ea typeface="Open Sans" charset="0"/>
                <a:cs typeface="Open Sans" charset="0"/>
              </a:rPr>
              <a:t>. </a:t>
            </a:r>
            <a:r>
              <a:rPr lang="en-US" sz="1200" dirty="0" err="1">
                <a:solidFill>
                  <a:srgbClr val="000000"/>
                </a:solidFill>
                <a:latin typeface="Open Sans" charset="0"/>
                <a:ea typeface="Open Sans" charset="0"/>
                <a:cs typeface="Open Sans" charset="0"/>
              </a:rPr>
              <a:t>Donec</a:t>
            </a:r>
            <a:r>
              <a:rPr lang="en-US" sz="1200" dirty="0">
                <a:solidFill>
                  <a:srgbClr val="000000"/>
                </a:solidFill>
                <a:latin typeface="Open Sans" charset="0"/>
                <a:ea typeface="Open Sans" charset="0"/>
                <a:cs typeface="Open Sans" charset="0"/>
              </a:rPr>
              <a:t> </a:t>
            </a:r>
          </a:p>
        </p:txBody>
      </p:sp>
      <p:sp>
        <p:nvSpPr>
          <p:cNvPr id="21" name="Rectangle 20" descr="Photo placeholder"/>
          <p:cNvSpPr/>
          <p:nvPr/>
        </p:nvSpPr>
        <p:spPr>
          <a:xfrm>
            <a:off x="9029698" y="16420713"/>
            <a:ext cx="6972302" cy="356384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20000"/>
                  <a:lumOff val="80000"/>
                </a:schemeClr>
              </a:solidFill>
            </a:endParaRPr>
          </a:p>
        </p:txBody>
      </p:sp>
      <p:sp>
        <p:nvSpPr>
          <p:cNvPr id="22" name="TextBox 21"/>
          <p:cNvSpPr txBox="1"/>
          <p:nvPr/>
        </p:nvSpPr>
        <p:spPr>
          <a:xfrm>
            <a:off x="9882377" y="17971802"/>
            <a:ext cx="5266944" cy="461665"/>
          </a:xfrm>
          <a:prstGeom prst="rect">
            <a:avLst/>
          </a:prstGeom>
          <a:noFill/>
        </p:spPr>
        <p:txBody>
          <a:bodyPr wrap="square" rtlCol="0">
            <a:spAutoFit/>
          </a:bodyPr>
          <a:lstStyle/>
          <a:p>
            <a:pPr algn="ctr"/>
            <a:r>
              <a:rPr lang="en-US" sz="2400" b="1" dirty="0">
                <a:solidFill>
                  <a:schemeClr val="accent5"/>
                </a:solidFill>
                <a:latin typeface="Encode Sans Normal Black" charset="0"/>
                <a:ea typeface="Encode Sans Normal Black" charset="0"/>
                <a:cs typeface="Encode Sans Normal Black" charset="0"/>
              </a:rPr>
              <a:t>PHOTO HERE</a:t>
            </a:r>
          </a:p>
        </p:txBody>
      </p:sp>
      <p:grpSp>
        <p:nvGrpSpPr>
          <p:cNvPr id="25" name="Group 24" descr="Section Header and gold boundless bar"/>
          <p:cNvGrpSpPr/>
          <p:nvPr/>
        </p:nvGrpSpPr>
        <p:grpSpPr>
          <a:xfrm>
            <a:off x="16916400" y="5236522"/>
            <a:ext cx="6972300" cy="904357"/>
            <a:chOff x="8956548" y="11722608"/>
            <a:chExt cx="6972300" cy="904357"/>
          </a:xfrm>
        </p:grpSpPr>
        <p:sp>
          <p:nvSpPr>
            <p:cNvPr id="26" name="TextBox 25" descr="Section Header placeholder"/>
            <p:cNvSpPr txBox="1"/>
            <p:nvPr/>
          </p:nvSpPr>
          <p:spPr>
            <a:xfrm>
              <a:off x="8956548" y="11722608"/>
              <a:ext cx="6972300" cy="707886"/>
            </a:xfrm>
            <a:prstGeom prst="rect">
              <a:avLst/>
            </a:prstGeom>
            <a:noFill/>
          </p:spPr>
          <p:txBody>
            <a:bodyPr wrap="square" rtlCol="0">
              <a:spAutoFit/>
            </a:bodyPr>
            <a:lstStyle/>
            <a:p>
              <a:r>
                <a:rPr lang="en-US" sz="4000" b="1" dirty="0">
                  <a:latin typeface="Encode Sans Normal Black" charset="0"/>
                  <a:ea typeface="Encode Sans Normal Black" charset="0"/>
                  <a:cs typeface="Encode Sans Normal Black" charset="0"/>
                </a:rPr>
                <a:t>SECTION HEADER</a:t>
              </a:r>
            </a:p>
          </p:txBody>
        </p:sp>
        <p:pic>
          <p:nvPicPr>
            <p:cNvPr id="27" name="Picture 26" descr="gold boundless ba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sp>
        <p:nvSpPr>
          <p:cNvPr id="28" name="TextBox 27"/>
          <p:cNvSpPr txBox="1"/>
          <p:nvPr/>
        </p:nvSpPr>
        <p:spPr>
          <a:xfrm>
            <a:off x="16989551" y="6471084"/>
            <a:ext cx="6972301" cy="4247317"/>
          </a:xfrm>
          <a:prstGeom prst="rect">
            <a:avLst/>
          </a:prstGeom>
          <a:noFill/>
        </p:spPr>
        <p:txBody>
          <a:bodyPr wrap="square" rtlCol="0">
            <a:spAutoFit/>
          </a:bodyPr>
          <a:lstStyle/>
          <a:p>
            <a:r>
              <a:rPr lang="en-US" sz="1800" dirty="0">
                <a:solidFill>
                  <a:srgbClr val="000000"/>
                </a:solidFill>
                <a:latin typeface="Open Sans" charset="0"/>
                <a:ea typeface="Open Sans" charset="0"/>
                <a:cs typeface="Open Sans" charset="0"/>
              </a:rPr>
              <a:t>Lorem ipsum dolor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consectetur</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adipiscing</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elit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Duis</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vel</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massa</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eu</a:t>
            </a:r>
            <a:r>
              <a:rPr lang="en-US" sz="1800" dirty="0">
                <a:solidFill>
                  <a:srgbClr val="000000"/>
                </a:solidFill>
                <a:latin typeface="Open Sans" charset="0"/>
                <a:ea typeface="Open Sans" charset="0"/>
                <a:cs typeface="Open Sans" charset="0"/>
              </a:rPr>
              <a:t> ipsum </a:t>
            </a:r>
            <a:r>
              <a:rPr lang="en-US" sz="1800" dirty="0" err="1">
                <a:solidFill>
                  <a:srgbClr val="000000"/>
                </a:solidFill>
                <a:latin typeface="Open Sans" charset="0"/>
                <a:ea typeface="Open Sans" charset="0"/>
                <a:cs typeface="Open Sans" charset="0"/>
              </a:rPr>
              <a:t>tincidunt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congue</a:t>
            </a:r>
            <a:r>
              <a:rPr lang="en-US" sz="1800" dirty="0">
                <a:solidFill>
                  <a:srgbClr val="000000"/>
                </a:solidFill>
                <a:latin typeface="Open Sans" charset="0"/>
                <a:ea typeface="Open Sans" charset="0"/>
                <a:cs typeface="Open Sans" charset="0"/>
              </a:rPr>
              <a:t>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ac </a:t>
            </a:r>
            <a:r>
              <a:rPr lang="en-US" sz="1800" dirty="0" err="1">
                <a:solidFill>
                  <a:srgbClr val="000000"/>
                </a:solidFill>
                <a:latin typeface="Open Sans" charset="0"/>
                <a:ea typeface="Open Sans" charset="0"/>
                <a:cs typeface="Open Sans" charset="0"/>
              </a:rPr>
              <a:t>orci</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Donec</a:t>
            </a:r>
            <a:r>
              <a:rPr lang="en-US" sz="1800" dirty="0">
                <a:solidFill>
                  <a:srgbClr val="000000"/>
                </a:solidFill>
                <a:latin typeface="Open Sans" charset="0"/>
                <a:ea typeface="Open Sans" charset="0"/>
                <a:cs typeface="Open Sans" charset="0"/>
              </a:rPr>
              <a:t> </a:t>
            </a:r>
          </a:p>
          <a:p>
            <a:endParaRPr lang="en-US" sz="1800" dirty="0">
              <a:solidFill>
                <a:srgbClr val="000000"/>
              </a:solidFill>
              <a:latin typeface="Open Sans" charset="0"/>
              <a:ea typeface="Open Sans" charset="0"/>
              <a:cs typeface="Open Sans" charset="0"/>
            </a:endParaRPr>
          </a:p>
          <a:p>
            <a:r>
              <a:rPr lang="en-US" sz="1800" b="1" dirty="0">
                <a:solidFill>
                  <a:schemeClr val="bg1"/>
                </a:solidFill>
                <a:latin typeface="Open Sans" charset="0"/>
                <a:ea typeface="Open Sans" charset="0"/>
                <a:cs typeface="Open Sans" charset="0"/>
              </a:rPr>
              <a:t>&gt; </a:t>
            </a:r>
            <a:r>
              <a:rPr lang="en-US" sz="1800" dirty="0">
                <a:solidFill>
                  <a:srgbClr val="000000"/>
                </a:solidFill>
                <a:latin typeface="Open Sans" charset="0"/>
                <a:ea typeface="Open Sans" charset="0"/>
                <a:cs typeface="Open Sans" charset="0"/>
              </a:rPr>
              <a:t>Lorem ipsum dolor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consectetur</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adipiscing</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elit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Duis</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vel</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massa</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eu</a:t>
            </a:r>
            <a:r>
              <a:rPr lang="en-US" sz="1800" dirty="0">
                <a:solidFill>
                  <a:srgbClr val="000000"/>
                </a:solidFill>
                <a:latin typeface="Open Sans" charset="0"/>
                <a:ea typeface="Open Sans" charset="0"/>
                <a:cs typeface="Open Sans" charset="0"/>
              </a:rPr>
              <a:t> ipsum </a:t>
            </a:r>
            <a:r>
              <a:rPr lang="en-US" sz="1800" dirty="0" err="1">
                <a:solidFill>
                  <a:srgbClr val="000000"/>
                </a:solidFill>
                <a:latin typeface="Open Sans" charset="0"/>
                <a:ea typeface="Open Sans" charset="0"/>
                <a:cs typeface="Open Sans" charset="0"/>
              </a:rPr>
              <a:t>tincidunt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congue</a:t>
            </a:r>
            <a:r>
              <a:rPr lang="en-US" sz="1800" dirty="0">
                <a:solidFill>
                  <a:srgbClr val="000000"/>
                </a:solidFill>
                <a:latin typeface="Open Sans" charset="0"/>
                <a:ea typeface="Open Sans" charset="0"/>
                <a:cs typeface="Open Sans" charset="0"/>
              </a:rPr>
              <a:t>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ac </a:t>
            </a:r>
            <a:r>
              <a:rPr lang="en-US" sz="1800" dirty="0" err="1">
                <a:solidFill>
                  <a:srgbClr val="000000"/>
                </a:solidFill>
                <a:latin typeface="Open Sans" charset="0"/>
                <a:ea typeface="Open Sans" charset="0"/>
                <a:cs typeface="Open Sans" charset="0"/>
              </a:rPr>
              <a:t>orci</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Donec</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vulputate</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condimentum</a:t>
            </a:r>
            <a:r>
              <a:rPr lang="en-US" sz="1800" dirty="0">
                <a:solidFill>
                  <a:srgbClr val="000000"/>
                </a:solidFill>
                <a:latin typeface="Open Sans" charset="0"/>
                <a:ea typeface="Open Sans" charset="0"/>
                <a:cs typeface="Open Sans" charset="0"/>
              </a:rPr>
              <a:t> </a:t>
            </a:r>
          </a:p>
          <a:p>
            <a:endParaRPr lang="en-US" sz="1800" dirty="0">
              <a:solidFill>
                <a:srgbClr val="000000"/>
              </a:solidFill>
              <a:latin typeface="Open Sans" charset="0"/>
              <a:ea typeface="Open Sans" charset="0"/>
              <a:cs typeface="Open Sans" charset="0"/>
            </a:endParaRPr>
          </a:p>
          <a:p>
            <a:r>
              <a:rPr lang="en-US" sz="1800" b="1" dirty="0">
                <a:solidFill>
                  <a:schemeClr val="bg1"/>
                </a:solidFill>
                <a:latin typeface="Open Sans" charset="0"/>
                <a:ea typeface="Open Sans" charset="0"/>
                <a:cs typeface="Open Sans" charset="0"/>
              </a:rPr>
              <a:t>&gt; </a:t>
            </a:r>
            <a:r>
              <a:rPr lang="en-US" sz="1800" dirty="0">
                <a:solidFill>
                  <a:srgbClr val="000000"/>
                </a:solidFill>
                <a:latin typeface="Open Sans" charset="0"/>
                <a:ea typeface="Open Sans" charset="0"/>
                <a:cs typeface="Open Sans" charset="0"/>
              </a:rPr>
              <a:t>Lorem ipsum dolor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consectetur</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adipiscing</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elit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Duis</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vel</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massa</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eu</a:t>
            </a:r>
            <a:r>
              <a:rPr lang="en-US" sz="1800" dirty="0">
                <a:solidFill>
                  <a:srgbClr val="000000"/>
                </a:solidFill>
                <a:latin typeface="Open Sans" charset="0"/>
                <a:ea typeface="Open Sans" charset="0"/>
                <a:cs typeface="Open Sans" charset="0"/>
              </a:rPr>
              <a:t> ipsum </a:t>
            </a:r>
            <a:r>
              <a:rPr lang="en-US" sz="1800" dirty="0" err="1">
                <a:solidFill>
                  <a:srgbClr val="000000"/>
                </a:solidFill>
                <a:latin typeface="Open Sans" charset="0"/>
                <a:ea typeface="Open Sans" charset="0"/>
                <a:cs typeface="Open Sans" charset="0"/>
              </a:rPr>
              <a:t>tincidunt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congue</a:t>
            </a:r>
            <a:r>
              <a:rPr lang="en-US" sz="1800" dirty="0">
                <a:solidFill>
                  <a:srgbClr val="000000"/>
                </a:solidFill>
                <a:latin typeface="Open Sans" charset="0"/>
                <a:ea typeface="Open Sans" charset="0"/>
                <a:cs typeface="Open Sans" charset="0"/>
              </a:rPr>
              <a:t>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ac </a:t>
            </a:r>
            <a:r>
              <a:rPr lang="en-US" sz="1800" dirty="0" err="1">
                <a:solidFill>
                  <a:srgbClr val="000000"/>
                </a:solidFill>
                <a:latin typeface="Open Sans" charset="0"/>
                <a:ea typeface="Open Sans" charset="0"/>
                <a:cs typeface="Open Sans" charset="0"/>
              </a:rPr>
              <a:t>orci</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Donec</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vulputate</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condimentum</a:t>
            </a:r>
            <a:endParaRPr lang="en-US" sz="1800" dirty="0">
              <a:solidFill>
                <a:srgbClr val="000000"/>
              </a:solidFill>
              <a:latin typeface="Open Sans" charset="0"/>
              <a:ea typeface="Open Sans" charset="0"/>
              <a:cs typeface="Open Sans" charset="0"/>
            </a:endParaRPr>
          </a:p>
          <a:p>
            <a:endParaRPr lang="en-US" sz="1800" dirty="0">
              <a:solidFill>
                <a:srgbClr val="000000"/>
              </a:solidFill>
              <a:latin typeface="Open Sans" charset="0"/>
              <a:ea typeface="Open Sans" charset="0"/>
              <a:cs typeface="Open Sans" charset="0"/>
            </a:endParaRPr>
          </a:p>
          <a:p>
            <a:r>
              <a:rPr lang="en-US" sz="1800" b="1" dirty="0">
                <a:solidFill>
                  <a:schemeClr val="bg1"/>
                </a:solidFill>
                <a:latin typeface="Open Sans" charset="0"/>
                <a:ea typeface="Open Sans" charset="0"/>
                <a:cs typeface="Open Sans" charset="0"/>
              </a:rPr>
              <a:t>&gt; </a:t>
            </a:r>
            <a:r>
              <a:rPr lang="en-US" sz="1800" dirty="0">
                <a:solidFill>
                  <a:srgbClr val="000000"/>
                </a:solidFill>
                <a:latin typeface="Open Sans" charset="0"/>
                <a:ea typeface="Open Sans" charset="0"/>
                <a:cs typeface="Open Sans" charset="0"/>
              </a:rPr>
              <a:t>Lorem ipsum dolor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consectetur</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adipiscing</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elit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Duis</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vel</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massa</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eu</a:t>
            </a:r>
            <a:r>
              <a:rPr lang="en-US" sz="1800" dirty="0">
                <a:solidFill>
                  <a:srgbClr val="000000"/>
                </a:solidFill>
                <a:latin typeface="Open Sans" charset="0"/>
                <a:ea typeface="Open Sans" charset="0"/>
                <a:cs typeface="Open Sans" charset="0"/>
              </a:rPr>
              <a:t> ipsum </a:t>
            </a:r>
            <a:r>
              <a:rPr lang="en-US" sz="1800" dirty="0" err="1">
                <a:solidFill>
                  <a:srgbClr val="000000"/>
                </a:solidFill>
                <a:latin typeface="Open Sans" charset="0"/>
                <a:ea typeface="Open Sans" charset="0"/>
                <a:cs typeface="Open Sans" charset="0"/>
              </a:rPr>
              <a:t>tincidunt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congue</a:t>
            </a:r>
            <a:r>
              <a:rPr lang="en-US" sz="1800" dirty="0">
                <a:solidFill>
                  <a:srgbClr val="000000"/>
                </a:solidFill>
                <a:latin typeface="Open Sans" charset="0"/>
                <a:ea typeface="Open Sans" charset="0"/>
                <a:cs typeface="Open Sans" charset="0"/>
              </a:rPr>
              <a:t>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ac </a:t>
            </a:r>
            <a:r>
              <a:rPr lang="en-US" sz="1800" dirty="0" err="1">
                <a:solidFill>
                  <a:srgbClr val="000000"/>
                </a:solidFill>
                <a:latin typeface="Open Sans" charset="0"/>
                <a:ea typeface="Open Sans" charset="0"/>
                <a:cs typeface="Open Sans" charset="0"/>
              </a:rPr>
              <a:t>orci</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Donec</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vulputate</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condimentum</a:t>
            </a:r>
            <a:endParaRPr lang="en-US" sz="1800" dirty="0">
              <a:solidFill>
                <a:srgbClr val="000000"/>
              </a:solidFill>
              <a:latin typeface="Open Sans" charset="0"/>
              <a:ea typeface="Open Sans" charset="0"/>
              <a:cs typeface="Open Sans" charset="0"/>
            </a:endParaRPr>
          </a:p>
          <a:p>
            <a:endParaRPr lang="en-US" sz="1800" dirty="0">
              <a:latin typeface="Open Sans" charset="0"/>
              <a:ea typeface="Open Sans" charset="0"/>
              <a:cs typeface="Open Sans" charset="0"/>
            </a:endParaRPr>
          </a:p>
        </p:txBody>
      </p:sp>
      <p:grpSp>
        <p:nvGrpSpPr>
          <p:cNvPr id="29" name="Group 28" descr="Section Header and gold boundless bar"/>
          <p:cNvGrpSpPr/>
          <p:nvPr/>
        </p:nvGrpSpPr>
        <p:grpSpPr>
          <a:xfrm>
            <a:off x="24766523" y="10692637"/>
            <a:ext cx="6972300" cy="904357"/>
            <a:chOff x="8956548" y="11722608"/>
            <a:chExt cx="6972300" cy="904357"/>
          </a:xfrm>
        </p:grpSpPr>
        <p:sp>
          <p:nvSpPr>
            <p:cNvPr id="30" name="TextBox 29" descr="Section Header "/>
            <p:cNvSpPr txBox="1"/>
            <p:nvPr/>
          </p:nvSpPr>
          <p:spPr>
            <a:xfrm>
              <a:off x="8956548" y="11722608"/>
              <a:ext cx="6972300" cy="707886"/>
            </a:xfrm>
            <a:prstGeom prst="rect">
              <a:avLst/>
            </a:prstGeom>
            <a:noFill/>
          </p:spPr>
          <p:txBody>
            <a:bodyPr wrap="square" rtlCol="0">
              <a:spAutoFit/>
            </a:bodyPr>
            <a:lstStyle/>
            <a:p>
              <a:r>
                <a:rPr lang="en-US" sz="4000" b="1" dirty="0">
                  <a:latin typeface="Encode Sans Normal Black" charset="0"/>
                  <a:ea typeface="Encode Sans Normal Black" charset="0"/>
                  <a:cs typeface="Encode Sans Normal Black" charset="0"/>
                </a:rPr>
                <a:t>SECTION HEADER</a:t>
              </a:r>
            </a:p>
          </p:txBody>
        </p:sp>
        <p:pic>
          <p:nvPicPr>
            <p:cNvPr id="31" name="Picture 30" descr="gold boundless ba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sp>
        <p:nvSpPr>
          <p:cNvPr id="32" name="TextBox 31"/>
          <p:cNvSpPr txBox="1"/>
          <p:nvPr/>
        </p:nvSpPr>
        <p:spPr>
          <a:xfrm>
            <a:off x="24839674" y="11927199"/>
            <a:ext cx="6972301" cy="4247317"/>
          </a:xfrm>
          <a:prstGeom prst="rect">
            <a:avLst/>
          </a:prstGeom>
          <a:noFill/>
        </p:spPr>
        <p:txBody>
          <a:bodyPr wrap="square" rtlCol="0">
            <a:spAutoFit/>
          </a:bodyPr>
          <a:lstStyle/>
          <a:p>
            <a:r>
              <a:rPr lang="en-US" sz="1800" dirty="0">
                <a:solidFill>
                  <a:srgbClr val="000000"/>
                </a:solidFill>
                <a:latin typeface="Open Sans" charset="0"/>
                <a:ea typeface="Open Sans" charset="0"/>
                <a:cs typeface="Open Sans" charset="0"/>
              </a:rPr>
              <a:t>Lorem ipsum dolor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consectetur</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adipiscing</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elit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Duis</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vel</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massa</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eu</a:t>
            </a:r>
            <a:r>
              <a:rPr lang="en-US" sz="1800" dirty="0">
                <a:solidFill>
                  <a:srgbClr val="000000"/>
                </a:solidFill>
                <a:latin typeface="Open Sans" charset="0"/>
                <a:ea typeface="Open Sans" charset="0"/>
                <a:cs typeface="Open Sans" charset="0"/>
              </a:rPr>
              <a:t> ipsum </a:t>
            </a:r>
            <a:r>
              <a:rPr lang="en-US" sz="1800" dirty="0" err="1">
                <a:solidFill>
                  <a:srgbClr val="000000"/>
                </a:solidFill>
                <a:latin typeface="Open Sans" charset="0"/>
                <a:ea typeface="Open Sans" charset="0"/>
                <a:cs typeface="Open Sans" charset="0"/>
              </a:rPr>
              <a:t>tincidunt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congue</a:t>
            </a:r>
            <a:r>
              <a:rPr lang="en-US" sz="1800" dirty="0">
                <a:solidFill>
                  <a:srgbClr val="000000"/>
                </a:solidFill>
                <a:latin typeface="Open Sans" charset="0"/>
                <a:ea typeface="Open Sans" charset="0"/>
                <a:cs typeface="Open Sans" charset="0"/>
              </a:rPr>
              <a:t>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ac </a:t>
            </a:r>
            <a:r>
              <a:rPr lang="en-US" sz="1800" dirty="0" err="1">
                <a:solidFill>
                  <a:srgbClr val="000000"/>
                </a:solidFill>
                <a:latin typeface="Open Sans" charset="0"/>
                <a:ea typeface="Open Sans" charset="0"/>
                <a:cs typeface="Open Sans" charset="0"/>
              </a:rPr>
              <a:t>orci</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Donec</a:t>
            </a:r>
            <a:r>
              <a:rPr lang="en-US" sz="1800" dirty="0">
                <a:solidFill>
                  <a:srgbClr val="000000"/>
                </a:solidFill>
                <a:latin typeface="Open Sans" charset="0"/>
                <a:ea typeface="Open Sans" charset="0"/>
                <a:cs typeface="Open Sans" charset="0"/>
              </a:rPr>
              <a:t> </a:t>
            </a:r>
          </a:p>
          <a:p>
            <a:endParaRPr lang="en-US" sz="1800" dirty="0">
              <a:solidFill>
                <a:srgbClr val="000000"/>
              </a:solidFill>
              <a:latin typeface="Open Sans" charset="0"/>
              <a:ea typeface="Open Sans" charset="0"/>
              <a:cs typeface="Open Sans" charset="0"/>
            </a:endParaRPr>
          </a:p>
          <a:p>
            <a:r>
              <a:rPr lang="en-US" sz="1800" b="1" dirty="0">
                <a:solidFill>
                  <a:schemeClr val="bg1"/>
                </a:solidFill>
                <a:latin typeface="Open Sans" charset="0"/>
                <a:ea typeface="Open Sans" charset="0"/>
                <a:cs typeface="Open Sans" charset="0"/>
              </a:rPr>
              <a:t>&gt; </a:t>
            </a:r>
            <a:r>
              <a:rPr lang="en-US" sz="1800" dirty="0">
                <a:solidFill>
                  <a:srgbClr val="000000"/>
                </a:solidFill>
                <a:latin typeface="Open Sans" charset="0"/>
                <a:ea typeface="Open Sans" charset="0"/>
                <a:cs typeface="Open Sans" charset="0"/>
              </a:rPr>
              <a:t>Lorem ipsum dolor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consectetur</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adipiscing</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elit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Duis</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vel</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massa</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eu</a:t>
            </a:r>
            <a:r>
              <a:rPr lang="en-US" sz="1800" dirty="0">
                <a:solidFill>
                  <a:srgbClr val="000000"/>
                </a:solidFill>
                <a:latin typeface="Open Sans" charset="0"/>
                <a:ea typeface="Open Sans" charset="0"/>
                <a:cs typeface="Open Sans" charset="0"/>
              </a:rPr>
              <a:t> ipsum </a:t>
            </a:r>
            <a:r>
              <a:rPr lang="en-US" sz="1800" dirty="0" err="1">
                <a:solidFill>
                  <a:srgbClr val="000000"/>
                </a:solidFill>
                <a:latin typeface="Open Sans" charset="0"/>
                <a:ea typeface="Open Sans" charset="0"/>
                <a:cs typeface="Open Sans" charset="0"/>
              </a:rPr>
              <a:t>tincidunt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congue</a:t>
            </a:r>
            <a:r>
              <a:rPr lang="en-US" sz="1800" dirty="0">
                <a:solidFill>
                  <a:srgbClr val="000000"/>
                </a:solidFill>
                <a:latin typeface="Open Sans" charset="0"/>
                <a:ea typeface="Open Sans" charset="0"/>
                <a:cs typeface="Open Sans" charset="0"/>
              </a:rPr>
              <a:t>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ac </a:t>
            </a:r>
            <a:r>
              <a:rPr lang="en-US" sz="1800" dirty="0" err="1">
                <a:solidFill>
                  <a:srgbClr val="000000"/>
                </a:solidFill>
                <a:latin typeface="Open Sans" charset="0"/>
                <a:ea typeface="Open Sans" charset="0"/>
                <a:cs typeface="Open Sans" charset="0"/>
              </a:rPr>
              <a:t>orci</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Donec</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vulputate</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condimentum</a:t>
            </a:r>
            <a:r>
              <a:rPr lang="en-US" sz="1800" dirty="0">
                <a:solidFill>
                  <a:srgbClr val="000000"/>
                </a:solidFill>
                <a:latin typeface="Open Sans" charset="0"/>
                <a:ea typeface="Open Sans" charset="0"/>
                <a:cs typeface="Open Sans" charset="0"/>
              </a:rPr>
              <a:t> </a:t>
            </a:r>
          </a:p>
          <a:p>
            <a:endParaRPr lang="en-US" sz="1800" dirty="0">
              <a:solidFill>
                <a:srgbClr val="000000"/>
              </a:solidFill>
              <a:latin typeface="Open Sans" charset="0"/>
              <a:ea typeface="Open Sans" charset="0"/>
              <a:cs typeface="Open Sans" charset="0"/>
            </a:endParaRPr>
          </a:p>
          <a:p>
            <a:r>
              <a:rPr lang="en-US" sz="1800" b="1" dirty="0">
                <a:solidFill>
                  <a:schemeClr val="bg1"/>
                </a:solidFill>
                <a:latin typeface="Open Sans" charset="0"/>
                <a:ea typeface="Open Sans" charset="0"/>
                <a:cs typeface="Open Sans" charset="0"/>
              </a:rPr>
              <a:t>&gt; </a:t>
            </a:r>
            <a:r>
              <a:rPr lang="en-US" sz="1800" dirty="0">
                <a:solidFill>
                  <a:srgbClr val="000000"/>
                </a:solidFill>
                <a:latin typeface="Open Sans" charset="0"/>
                <a:ea typeface="Open Sans" charset="0"/>
                <a:cs typeface="Open Sans" charset="0"/>
              </a:rPr>
              <a:t>Lorem ipsum dolor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consectetur</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adipiscing</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elit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Duis</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vel</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massa</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eu</a:t>
            </a:r>
            <a:r>
              <a:rPr lang="en-US" sz="1800" dirty="0">
                <a:solidFill>
                  <a:srgbClr val="000000"/>
                </a:solidFill>
                <a:latin typeface="Open Sans" charset="0"/>
                <a:ea typeface="Open Sans" charset="0"/>
                <a:cs typeface="Open Sans" charset="0"/>
              </a:rPr>
              <a:t> ipsum </a:t>
            </a:r>
            <a:r>
              <a:rPr lang="en-US" sz="1800" dirty="0" err="1">
                <a:solidFill>
                  <a:srgbClr val="000000"/>
                </a:solidFill>
                <a:latin typeface="Open Sans" charset="0"/>
                <a:ea typeface="Open Sans" charset="0"/>
                <a:cs typeface="Open Sans" charset="0"/>
              </a:rPr>
              <a:t>tincidunt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congue</a:t>
            </a:r>
            <a:r>
              <a:rPr lang="en-US" sz="1800" dirty="0">
                <a:solidFill>
                  <a:srgbClr val="000000"/>
                </a:solidFill>
                <a:latin typeface="Open Sans" charset="0"/>
                <a:ea typeface="Open Sans" charset="0"/>
                <a:cs typeface="Open Sans" charset="0"/>
              </a:rPr>
              <a:t>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ac </a:t>
            </a:r>
            <a:r>
              <a:rPr lang="en-US" sz="1800" dirty="0" err="1">
                <a:solidFill>
                  <a:srgbClr val="000000"/>
                </a:solidFill>
                <a:latin typeface="Open Sans" charset="0"/>
                <a:ea typeface="Open Sans" charset="0"/>
                <a:cs typeface="Open Sans" charset="0"/>
              </a:rPr>
              <a:t>orci</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Donec</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vulputate</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condimentum</a:t>
            </a:r>
            <a:endParaRPr lang="en-US" sz="1800" dirty="0">
              <a:solidFill>
                <a:srgbClr val="000000"/>
              </a:solidFill>
              <a:latin typeface="Open Sans" charset="0"/>
              <a:ea typeface="Open Sans" charset="0"/>
              <a:cs typeface="Open Sans" charset="0"/>
            </a:endParaRPr>
          </a:p>
          <a:p>
            <a:endParaRPr lang="en-US" sz="1800" dirty="0">
              <a:solidFill>
                <a:srgbClr val="000000"/>
              </a:solidFill>
              <a:latin typeface="Open Sans" charset="0"/>
              <a:ea typeface="Open Sans" charset="0"/>
              <a:cs typeface="Open Sans" charset="0"/>
            </a:endParaRPr>
          </a:p>
          <a:p>
            <a:r>
              <a:rPr lang="en-US" sz="1800" b="1" dirty="0">
                <a:solidFill>
                  <a:schemeClr val="bg1"/>
                </a:solidFill>
                <a:latin typeface="Open Sans" charset="0"/>
                <a:ea typeface="Open Sans" charset="0"/>
                <a:cs typeface="Open Sans" charset="0"/>
              </a:rPr>
              <a:t>&gt; </a:t>
            </a:r>
            <a:r>
              <a:rPr lang="en-US" sz="1800" dirty="0">
                <a:solidFill>
                  <a:srgbClr val="000000"/>
                </a:solidFill>
                <a:latin typeface="Open Sans" charset="0"/>
                <a:ea typeface="Open Sans" charset="0"/>
                <a:cs typeface="Open Sans" charset="0"/>
              </a:rPr>
              <a:t>Lorem ipsum dolor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consectetur</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adipiscing</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elit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Duis</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vel</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massa</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eu</a:t>
            </a:r>
            <a:r>
              <a:rPr lang="en-US" sz="1800" dirty="0">
                <a:solidFill>
                  <a:srgbClr val="000000"/>
                </a:solidFill>
                <a:latin typeface="Open Sans" charset="0"/>
                <a:ea typeface="Open Sans" charset="0"/>
                <a:cs typeface="Open Sans" charset="0"/>
              </a:rPr>
              <a:t> ipsum </a:t>
            </a:r>
            <a:r>
              <a:rPr lang="en-US" sz="1800" dirty="0" err="1">
                <a:solidFill>
                  <a:srgbClr val="000000"/>
                </a:solidFill>
                <a:latin typeface="Open Sans" charset="0"/>
                <a:ea typeface="Open Sans" charset="0"/>
                <a:cs typeface="Open Sans" charset="0"/>
              </a:rPr>
              <a:t>tincidunt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congue</a:t>
            </a:r>
            <a:r>
              <a:rPr lang="en-US" sz="1800" dirty="0">
                <a:solidFill>
                  <a:srgbClr val="000000"/>
                </a:solidFill>
                <a:latin typeface="Open Sans" charset="0"/>
                <a:ea typeface="Open Sans" charset="0"/>
                <a:cs typeface="Open Sans" charset="0"/>
              </a:rPr>
              <a:t>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ac </a:t>
            </a:r>
            <a:r>
              <a:rPr lang="en-US" sz="1800" dirty="0" err="1">
                <a:solidFill>
                  <a:srgbClr val="000000"/>
                </a:solidFill>
                <a:latin typeface="Open Sans" charset="0"/>
                <a:ea typeface="Open Sans" charset="0"/>
                <a:cs typeface="Open Sans" charset="0"/>
              </a:rPr>
              <a:t>orci</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Donec</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vulputate</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condimentum</a:t>
            </a:r>
            <a:endParaRPr lang="en-US" sz="1800" dirty="0">
              <a:solidFill>
                <a:srgbClr val="000000"/>
              </a:solidFill>
              <a:latin typeface="Open Sans" charset="0"/>
              <a:ea typeface="Open Sans" charset="0"/>
              <a:cs typeface="Open Sans" charset="0"/>
            </a:endParaRPr>
          </a:p>
          <a:p>
            <a:endParaRPr lang="en-US" sz="1800" dirty="0">
              <a:latin typeface="Open Sans" charset="0"/>
              <a:ea typeface="Open Sans" charset="0"/>
              <a:cs typeface="Open Sans" charset="0"/>
            </a:endParaRPr>
          </a:p>
        </p:txBody>
      </p:sp>
      <p:grpSp>
        <p:nvGrpSpPr>
          <p:cNvPr id="33" name="Group 32" descr="Section Header and gold boundless bar"/>
          <p:cNvGrpSpPr/>
          <p:nvPr/>
        </p:nvGrpSpPr>
        <p:grpSpPr>
          <a:xfrm>
            <a:off x="16843248" y="15759765"/>
            <a:ext cx="6972300" cy="904357"/>
            <a:chOff x="8956548" y="11722608"/>
            <a:chExt cx="6972300" cy="904357"/>
          </a:xfrm>
        </p:grpSpPr>
        <p:sp>
          <p:nvSpPr>
            <p:cNvPr id="34" name="TextBox 33" descr="Section Header "/>
            <p:cNvSpPr txBox="1"/>
            <p:nvPr/>
          </p:nvSpPr>
          <p:spPr>
            <a:xfrm>
              <a:off x="8956548" y="11722608"/>
              <a:ext cx="6972300" cy="707886"/>
            </a:xfrm>
            <a:prstGeom prst="rect">
              <a:avLst/>
            </a:prstGeom>
            <a:noFill/>
          </p:spPr>
          <p:txBody>
            <a:bodyPr wrap="square" rtlCol="0">
              <a:spAutoFit/>
            </a:bodyPr>
            <a:lstStyle/>
            <a:p>
              <a:r>
                <a:rPr lang="en-US" sz="4000" b="1" dirty="0">
                  <a:latin typeface="Encode Sans Normal Black" charset="0"/>
                  <a:ea typeface="Encode Sans Normal Black" charset="0"/>
                  <a:cs typeface="Encode Sans Normal Black" charset="0"/>
                </a:rPr>
                <a:t>SECTION HEADER</a:t>
              </a:r>
            </a:p>
          </p:txBody>
        </p:sp>
        <p:pic>
          <p:nvPicPr>
            <p:cNvPr id="35" name="Picture 34" descr="gold boundless ba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sp>
        <p:nvSpPr>
          <p:cNvPr id="36" name="TextBox 35"/>
          <p:cNvSpPr txBox="1"/>
          <p:nvPr/>
        </p:nvSpPr>
        <p:spPr>
          <a:xfrm>
            <a:off x="16916399" y="16994327"/>
            <a:ext cx="6972301" cy="4247317"/>
          </a:xfrm>
          <a:prstGeom prst="rect">
            <a:avLst/>
          </a:prstGeom>
          <a:noFill/>
        </p:spPr>
        <p:txBody>
          <a:bodyPr wrap="square" rtlCol="0">
            <a:spAutoFit/>
          </a:bodyPr>
          <a:lstStyle/>
          <a:p>
            <a:r>
              <a:rPr lang="en-US" sz="1800" dirty="0">
                <a:solidFill>
                  <a:srgbClr val="000000"/>
                </a:solidFill>
                <a:latin typeface="Open Sans" charset="0"/>
                <a:ea typeface="Open Sans" charset="0"/>
                <a:cs typeface="Open Sans" charset="0"/>
              </a:rPr>
              <a:t>Lorem ipsum dolor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consectetur</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adipiscing</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elit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Duis</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vel</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massa</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eu</a:t>
            </a:r>
            <a:r>
              <a:rPr lang="en-US" sz="1800" dirty="0">
                <a:solidFill>
                  <a:srgbClr val="000000"/>
                </a:solidFill>
                <a:latin typeface="Open Sans" charset="0"/>
                <a:ea typeface="Open Sans" charset="0"/>
                <a:cs typeface="Open Sans" charset="0"/>
              </a:rPr>
              <a:t> ipsum </a:t>
            </a:r>
            <a:r>
              <a:rPr lang="en-US" sz="1800" dirty="0" err="1">
                <a:solidFill>
                  <a:srgbClr val="000000"/>
                </a:solidFill>
                <a:latin typeface="Open Sans" charset="0"/>
                <a:ea typeface="Open Sans" charset="0"/>
                <a:cs typeface="Open Sans" charset="0"/>
              </a:rPr>
              <a:t>tincidunt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congue</a:t>
            </a:r>
            <a:r>
              <a:rPr lang="en-US" sz="1800" dirty="0">
                <a:solidFill>
                  <a:srgbClr val="000000"/>
                </a:solidFill>
                <a:latin typeface="Open Sans" charset="0"/>
                <a:ea typeface="Open Sans" charset="0"/>
                <a:cs typeface="Open Sans" charset="0"/>
              </a:rPr>
              <a:t>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ac </a:t>
            </a:r>
            <a:r>
              <a:rPr lang="en-US" sz="1800" dirty="0" err="1">
                <a:solidFill>
                  <a:srgbClr val="000000"/>
                </a:solidFill>
                <a:latin typeface="Open Sans" charset="0"/>
                <a:ea typeface="Open Sans" charset="0"/>
                <a:cs typeface="Open Sans" charset="0"/>
              </a:rPr>
              <a:t>orci</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Donec</a:t>
            </a:r>
            <a:r>
              <a:rPr lang="en-US" sz="1800" dirty="0">
                <a:solidFill>
                  <a:srgbClr val="000000"/>
                </a:solidFill>
                <a:latin typeface="Open Sans" charset="0"/>
                <a:ea typeface="Open Sans" charset="0"/>
                <a:cs typeface="Open Sans" charset="0"/>
              </a:rPr>
              <a:t> </a:t>
            </a:r>
          </a:p>
          <a:p>
            <a:endParaRPr lang="en-US" sz="1800" dirty="0">
              <a:solidFill>
                <a:srgbClr val="000000"/>
              </a:solidFill>
              <a:latin typeface="Open Sans" charset="0"/>
              <a:ea typeface="Open Sans" charset="0"/>
              <a:cs typeface="Open Sans" charset="0"/>
            </a:endParaRPr>
          </a:p>
          <a:p>
            <a:r>
              <a:rPr lang="en-US" sz="1800" b="1" dirty="0">
                <a:solidFill>
                  <a:schemeClr val="bg1"/>
                </a:solidFill>
                <a:latin typeface="Open Sans" charset="0"/>
                <a:ea typeface="Open Sans" charset="0"/>
                <a:cs typeface="Open Sans" charset="0"/>
              </a:rPr>
              <a:t>&gt; </a:t>
            </a:r>
            <a:r>
              <a:rPr lang="en-US" sz="1800" dirty="0">
                <a:solidFill>
                  <a:srgbClr val="000000"/>
                </a:solidFill>
                <a:latin typeface="Open Sans" charset="0"/>
                <a:ea typeface="Open Sans" charset="0"/>
                <a:cs typeface="Open Sans" charset="0"/>
              </a:rPr>
              <a:t>Lorem ipsum dolor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consectetur</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adipiscing</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elit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Duis</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vel</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massa</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eu</a:t>
            </a:r>
            <a:r>
              <a:rPr lang="en-US" sz="1800" dirty="0">
                <a:solidFill>
                  <a:srgbClr val="000000"/>
                </a:solidFill>
                <a:latin typeface="Open Sans" charset="0"/>
                <a:ea typeface="Open Sans" charset="0"/>
                <a:cs typeface="Open Sans" charset="0"/>
              </a:rPr>
              <a:t> ipsum </a:t>
            </a:r>
            <a:r>
              <a:rPr lang="en-US" sz="1800" dirty="0" err="1">
                <a:solidFill>
                  <a:srgbClr val="000000"/>
                </a:solidFill>
                <a:latin typeface="Open Sans" charset="0"/>
                <a:ea typeface="Open Sans" charset="0"/>
                <a:cs typeface="Open Sans" charset="0"/>
              </a:rPr>
              <a:t>tincidunt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congue</a:t>
            </a:r>
            <a:r>
              <a:rPr lang="en-US" sz="1800" dirty="0">
                <a:solidFill>
                  <a:srgbClr val="000000"/>
                </a:solidFill>
                <a:latin typeface="Open Sans" charset="0"/>
                <a:ea typeface="Open Sans" charset="0"/>
                <a:cs typeface="Open Sans" charset="0"/>
              </a:rPr>
              <a:t>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ac </a:t>
            </a:r>
            <a:r>
              <a:rPr lang="en-US" sz="1800" dirty="0" err="1">
                <a:solidFill>
                  <a:srgbClr val="000000"/>
                </a:solidFill>
                <a:latin typeface="Open Sans" charset="0"/>
                <a:ea typeface="Open Sans" charset="0"/>
                <a:cs typeface="Open Sans" charset="0"/>
              </a:rPr>
              <a:t>orci</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Donec</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vulputate</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condimentum</a:t>
            </a:r>
            <a:r>
              <a:rPr lang="en-US" sz="1800" dirty="0">
                <a:solidFill>
                  <a:srgbClr val="000000"/>
                </a:solidFill>
                <a:latin typeface="Open Sans" charset="0"/>
                <a:ea typeface="Open Sans" charset="0"/>
                <a:cs typeface="Open Sans" charset="0"/>
              </a:rPr>
              <a:t> </a:t>
            </a:r>
          </a:p>
          <a:p>
            <a:endParaRPr lang="en-US" sz="1800" dirty="0">
              <a:solidFill>
                <a:srgbClr val="000000"/>
              </a:solidFill>
              <a:latin typeface="Open Sans" charset="0"/>
              <a:ea typeface="Open Sans" charset="0"/>
              <a:cs typeface="Open Sans" charset="0"/>
            </a:endParaRPr>
          </a:p>
          <a:p>
            <a:r>
              <a:rPr lang="en-US" sz="1800" b="1" dirty="0">
                <a:solidFill>
                  <a:schemeClr val="bg1"/>
                </a:solidFill>
                <a:latin typeface="Open Sans" charset="0"/>
                <a:ea typeface="Open Sans" charset="0"/>
                <a:cs typeface="Open Sans" charset="0"/>
              </a:rPr>
              <a:t>&gt; </a:t>
            </a:r>
            <a:r>
              <a:rPr lang="en-US" sz="1800" dirty="0">
                <a:solidFill>
                  <a:srgbClr val="000000"/>
                </a:solidFill>
                <a:latin typeface="Open Sans" charset="0"/>
                <a:ea typeface="Open Sans" charset="0"/>
                <a:cs typeface="Open Sans" charset="0"/>
              </a:rPr>
              <a:t>Lorem ipsum dolor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consectetur</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adipiscing</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elit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Duis</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vel</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massa</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eu</a:t>
            </a:r>
            <a:r>
              <a:rPr lang="en-US" sz="1800" dirty="0">
                <a:solidFill>
                  <a:srgbClr val="000000"/>
                </a:solidFill>
                <a:latin typeface="Open Sans" charset="0"/>
                <a:ea typeface="Open Sans" charset="0"/>
                <a:cs typeface="Open Sans" charset="0"/>
              </a:rPr>
              <a:t> ipsum </a:t>
            </a:r>
            <a:r>
              <a:rPr lang="en-US" sz="1800" dirty="0" err="1">
                <a:solidFill>
                  <a:srgbClr val="000000"/>
                </a:solidFill>
                <a:latin typeface="Open Sans" charset="0"/>
                <a:ea typeface="Open Sans" charset="0"/>
                <a:cs typeface="Open Sans" charset="0"/>
              </a:rPr>
              <a:t>tincidunt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congue</a:t>
            </a:r>
            <a:r>
              <a:rPr lang="en-US" sz="1800" dirty="0">
                <a:solidFill>
                  <a:srgbClr val="000000"/>
                </a:solidFill>
                <a:latin typeface="Open Sans" charset="0"/>
                <a:ea typeface="Open Sans" charset="0"/>
                <a:cs typeface="Open Sans" charset="0"/>
              </a:rPr>
              <a:t>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ac </a:t>
            </a:r>
            <a:r>
              <a:rPr lang="en-US" sz="1800" dirty="0" err="1">
                <a:solidFill>
                  <a:srgbClr val="000000"/>
                </a:solidFill>
                <a:latin typeface="Open Sans" charset="0"/>
                <a:ea typeface="Open Sans" charset="0"/>
                <a:cs typeface="Open Sans" charset="0"/>
              </a:rPr>
              <a:t>orci</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Donec</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vulputate</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condimentum</a:t>
            </a:r>
            <a:endParaRPr lang="en-US" sz="1800" dirty="0">
              <a:solidFill>
                <a:srgbClr val="000000"/>
              </a:solidFill>
              <a:latin typeface="Open Sans" charset="0"/>
              <a:ea typeface="Open Sans" charset="0"/>
              <a:cs typeface="Open Sans" charset="0"/>
            </a:endParaRPr>
          </a:p>
          <a:p>
            <a:endParaRPr lang="en-US" sz="1800" dirty="0">
              <a:solidFill>
                <a:srgbClr val="000000"/>
              </a:solidFill>
              <a:latin typeface="Open Sans" charset="0"/>
              <a:ea typeface="Open Sans" charset="0"/>
              <a:cs typeface="Open Sans" charset="0"/>
            </a:endParaRPr>
          </a:p>
          <a:p>
            <a:r>
              <a:rPr lang="en-US" sz="1800" b="1" dirty="0">
                <a:solidFill>
                  <a:schemeClr val="bg1"/>
                </a:solidFill>
                <a:latin typeface="Open Sans" charset="0"/>
                <a:ea typeface="Open Sans" charset="0"/>
                <a:cs typeface="Open Sans" charset="0"/>
              </a:rPr>
              <a:t>&gt; </a:t>
            </a:r>
            <a:r>
              <a:rPr lang="en-US" sz="1800" dirty="0">
                <a:solidFill>
                  <a:srgbClr val="000000"/>
                </a:solidFill>
                <a:latin typeface="Open Sans" charset="0"/>
                <a:ea typeface="Open Sans" charset="0"/>
                <a:cs typeface="Open Sans" charset="0"/>
              </a:rPr>
              <a:t>Lorem ipsum dolor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consectetur</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adipiscing</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elit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Duis</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vel</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massa</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eu</a:t>
            </a:r>
            <a:r>
              <a:rPr lang="en-US" sz="1800" dirty="0">
                <a:solidFill>
                  <a:srgbClr val="000000"/>
                </a:solidFill>
                <a:latin typeface="Open Sans" charset="0"/>
                <a:ea typeface="Open Sans" charset="0"/>
                <a:cs typeface="Open Sans" charset="0"/>
              </a:rPr>
              <a:t> ipsum </a:t>
            </a:r>
            <a:r>
              <a:rPr lang="en-US" sz="1800" dirty="0" err="1">
                <a:solidFill>
                  <a:srgbClr val="000000"/>
                </a:solidFill>
                <a:latin typeface="Open Sans" charset="0"/>
                <a:ea typeface="Open Sans" charset="0"/>
                <a:cs typeface="Open Sans" charset="0"/>
              </a:rPr>
              <a:t>tincidunt</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congue</a:t>
            </a:r>
            <a:r>
              <a:rPr lang="en-US" sz="1800" dirty="0">
                <a:solidFill>
                  <a:srgbClr val="000000"/>
                </a:solidFill>
                <a:latin typeface="Open Sans" charset="0"/>
                <a:ea typeface="Open Sans" charset="0"/>
                <a:cs typeface="Open Sans" charset="0"/>
              </a:rPr>
              <a:t> sit </a:t>
            </a:r>
            <a:r>
              <a:rPr lang="en-US" sz="1800" dirty="0" err="1">
                <a:solidFill>
                  <a:srgbClr val="000000"/>
                </a:solidFill>
                <a:latin typeface="Open Sans" charset="0"/>
                <a:ea typeface="Open Sans" charset="0"/>
                <a:cs typeface="Open Sans" charset="0"/>
              </a:rPr>
              <a:t>amet</a:t>
            </a:r>
            <a:r>
              <a:rPr lang="en-US" sz="1800" dirty="0">
                <a:solidFill>
                  <a:srgbClr val="000000"/>
                </a:solidFill>
                <a:latin typeface="Open Sans" charset="0"/>
                <a:ea typeface="Open Sans" charset="0"/>
                <a:cs typeface="Open Sans" charset="0"/>
              </a:rPr>
              <a:t> ac </a:t>
            </a:r>
            <a:r>
              <a:rPr lang="en-US" sz="1800" dirty="0" err="1">
                <a:solidFill>
                  <a:srgbClr val="000000"/>
                </a:solidFill>
                <a:latin typeface="Open Sans" charset="0"/>
                <a:ea typeface="Open Sans" charset="0"/>
                <a:cs typeface="Open Sans" charset="0"/>
              </a:rPr>
              <a:t>orci</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Donec</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vulputate</a:t>
            </a:r>
            <a:r>
              <a:rPr lang="en-US" sz="1800" dirty="0">
                <a:solidFill>
                  <a:srgbClr val="000000"/>
                </a:solidFill>
                <a:latin typeface="Open Sans" charset="0"/>
                <a:ea typeface="Open Sans" charset="0"/>
                <a:cs typeface="Open Sans" charset="0"/>
              </a:rPr>
              <a:t> </a:t>
            </a:r>
            <a:r>
              <a:rPr lang="en-US" sz="1800" dirty="0" err="1">
                <a:solidFill>
                  <a:srgbClr val="000000"/>
                </a:solidFill>
                <a:latin typeface="Open Sans" charset="0"/>
                <a:ea typeface="Open Sans" charset="0"/>
                <a:cs typeface="Open Sans" charset="0"/>
              </a:rPr>
              <a:t>condimentum</a:t>
            </a:r>
            <a:endParaRPr lang="en-US" sz="1800" dirty="0">
              <a:solidFill>
                <a:srgbClr val="000000"/>
              </a:solidFill>
              <a:latin typeface="Open Sans" charset="0"/>
              <a:ea typeface="Open Sans" charset="0"/>
              <a:cs typeface="Open Sans" charset="0"/>
            </a:endParaRPr>
          </a:p>
          <a:p>
            <a:endParaRPr lang="en-US" sz="1800" dirty="0">
              <a:latin typeface="Open Sans" charset="0"/>
              <a:ea typeface="Open Sans" charset="0"/>
              <a:cs typeface="Open Sans" charset="0"/>
            </a:endParaRPr>
          </a:p>
        </p:txBody>
      </p:sp>
      <p:sp>
        <p:nvSpPr>
          <p:cNvPr id="39" name="TextBox 38"/>
          <p:cNvSpPr txBox="1"/>
          <p:nvPr/>
        </p:nvSpPr>
        <p:spPr>
          <a:xfrm>
            <a:off x="24803100" y="20116768"/>
            <a:ext cx="6972301" cy="461665"/>
          </a:xfrm>
          <a:prstGeom prst="rect">
            <a:avLst/>
          </a:prstGeom>
          <a:noFill/>
        </p:spPr>
        <p:txBody>
          <a:bodyPr wrap="square" rtlCol="0">
            <a:spAutoFit/>
          </a:bodyPr>
          <a:lstStyle/>
          <a:p>
            <a:r>
              <a:rPr lang="en-US" sz="1200" dirty="0">
                <a:solidFill>
                  <a:srgbClr val="000000"/>
                </a:solidFill>
                <a:latin typeface="Open Sans" charset="0"/>
                <a:ea typeface="Open Sans" charset="0"/>
                <a:cs typeface="Open Sans" charset="0"/>
              </a:rPr>
              <a:t>Photo caption here Lorem ipsum dolor sit </a:t>
            </a:r>
            <a:r>
              <a:rPr lang="en-US" sz="1200" dirty="0" err="1">
                <a:solidFill>
                  <a:srgbClr val="000000"/>
                </a:solidFill>
                <a:latin typeface="Open Sans" charset="0"/>
                <a:ea typeface="Open Sans" charset="0"/>
                <a:cs typeface="Open Sans" charset="0"/>
              </a:rPr>
              <a:t>amet</a:t>
            </a:r>
            <a:r>
              <a:rPr lang="en-US" sz="1200" dirty="0">
                <a:solidFill>
                  <a:srgbClr val="000000"/>
                </a:solidFill>
                <a:latin typeface="Open Sans" charset="0"/>
                <a:ea typeface="Open Sans" charset="0"/>
                <a:cs typeface="Open Sans" charset="0"/>
              </a:rPr>
              <a:t>, </a:t>
            </a:r>
            <a:r>
              <a:rPr lang="en-US" sz="1200" dirty="0" err="1">
                <a:solidFill>
                  <a:srgbClr val="000000"/>
                </a:solidFill>
                <a:latin typeface="Open Sans" charset="0"/>
                <a:ea typeface="Open Sans" charset="0"/>
                <a:cs typeface="Open Sans" charset="0"/>
              </a:rPr>
              <a:t>consectetur</a:t>
            </a:r>
            <a:r>
              <a:rPr lang="en-US" sz="1200" dirty="0">
                <a:solidFill>
                  <a:srgbClr val="000000"/>
                </a:solidFill>
                <a:latin typeface="Open Sans" charset="0"/>
                <a:ea typeface="Open Sans" charset="0"/>
                <a:cs typeface="Open Sans" charset="0"/>
              </a:rPr>
              <a:t> </a:t>
            </a:r>
            <a:r>
              <a:rPr lang="en-US" sz="1200" dirty="0" err="1">
                <a:solidFill>
                  <a:srgbClr val="000000"/>
                </a:solidFill>
                <a:latin typeface="Open Sans" charset="0"/>
                <a:ea typeface="Open Sans" charset="0"/>
                <a:cs typeface="Open Sans" charset="0"/>
              </a:rPr>
              <a:t>adipiscing</a:t>
            </a:r>
            <a:r>
              <a:rPr lang="en-US" sz="1200" dirty="0">
                <a:solidFill>
                  <a:srgbClr val="000000"/>
                </a:solidFill>
                <a:latin typeface="Open Sans" charset="0"/>
                <a:ea typeface="Open Sans" charset="0"/>
                <a:cs typeface="Open Sans" charset="0"/>
              </a:rPr>
              <a:t> </a:t>
            </a:r>
            <a:r>
              <a:rPr lang="en-US" sz="1200" dirty="0" err="1">
                <a:solidFill>
                  <a:srgbClr val="000000"/>
                </a:solidFill>
                <a:latin typeface="Open Sans" charset="0"/>
                <a:ea typeface="Open Sans" charset="0"/>
                <a:cs typeface="Open Sans" charset="0"/>
              </a:rPr>
              <a:t>elit</a:t>
            </a:r>
            <a:r>
              <a:rPr lang="en-US" sz="1200" dirty="0">
                <a:solidFill>
                  <a:srgbClr val="000000"/>
                </a:solidFill>
                <a:latin typeface="Open Sans" charset="0"/>
                <a:ea typeface="Open Sans" charset="0"/>
                <a:cs typeface="Open Sans" charset="0"/>
              </a:rPr>
              <a:t>. </a:t>
            </a:r>
            <a:r>
              <a:rPr lang="en-US" sz="1200" dirty="0" err="1">
                <a:solidFill>
                  <a:srgbClr val="000000"/>
                </a:solidFill>
                <a:latin typeface="Open Sans" charset="0"/>
                <a:ea typeface="Open Sans" charset="0"/>
                <a:cs typeface="Open Sans" charset="0"/>
              </a:rPr>
              <a:t>Duis</a:t>
            </a:r>
            <a:r>
              <a:rPr lang="en-US" sz="1200" dirty="0">
                <a:solidFill>
                  <a:srgbClr val="000000"/>
                </a:solidFill>
                <a:latin typeface="Open Sans" charset="0"/>
                <a:ea typeface="Open Sans" charset="0"/>
                <a:cs typeface="Open Sans" charset="0"/>
              </a:rPr>
              <a:t> </a:t>
            </a:r>
            <a:r>
              <a:rPr lang="en-US" sz="1200" dirty="0" err="1">
                <a:solidFill>
                  <a:srgbClr val="000000"/>
                </a:solidFill>
                <a:latin typeface="Open Sans" charset="0"/>
                <a:ea typeface="Open Sans" charset="0"/>
                <a:cs typeface="Open Sans" charset="0"/>
              </a:rPr>
              <a:t>vel</a:t>
            </a:r>
            <a:r>
              <a:rPr lang="en-US" sz="1200" dirty="0">
                <a:solidFill>
                  <a:srgbClr val="000000"/>
                </a:solidFill>
                <a:latin typeface="Open Sans" charset="0"/>
                <a:ea typeface="Open Sans" charset="0"/>
                <a:cs typeface="Open Sans" charset="0"/>
              </a:rPr>
              <a:t> </a:t>
            </a:r>
            <a:r>
              <a:rPr lang="en-US" sz="1200" dirty="0" err="1">
                <a:solidFill>
                  <a:srgbClr val="000000"/>
                </a:solidFill>
                <a:latin typeface="Open Sans" charset="0"/>
                <a:ea typeface="Open Sans" charset="0"/>
                <a:cs typeface="Open Sans" charset="0"/>
              </a:rPr>
              <a:t>massa</a:t>
            </a:r>
            <a:r>
              <a:rPr lang="en-US" sz="1200" dirty="0">
                <a:solidFill>
                  <a:srgbClr val="000000"/>
                </a:solidFill>
                <a:latin typeface="Open Sans" charset="0"/>
                <a:ea typeface="Open Sans" charset="0"/>
                <a:cs typeface="Open Sans" charset="0"/>
              </a:rPr>
              <a:t> </a:t>
            </a:r>
            <a:r>
              <a:rPr lang="en-US" sz="1200" dirty="0" err="1">
                <a:solidFill>
                  <a:srgbClr val="000000"/>
                </a:solidFill>
                <a:latin typeface="Open Sans" charset="0"/>
                <a:ea typeface="Open Sans" charset="0"/>
                <a:cs typeface="Open Sans" charset="0"/>
              </a:rPr>
              <a:t>eu</a:t>
            </a:r>
            <a:r>
              <a:rPr lang="en-US" sz="1200" dirty="0">
                <a:solidFill>
                  <a:srgbClr val="000000"/>
                </a:solidFill>
                <a:latin typeface="Open Sans" charset="0"/>
                <a:ea typeface="Open Sans" charset="0"/>
                <a:cs typeface="Open Sans" charset="0"/>
              </a:rPr>
              <a:t> ipsum </a:t>
            </a:r>
            <a:r>
              <a:rPr lang="en-US" sz="1200" dirty="0" err="1">
                <a:solidFill>
                  <a:srgbClr val="000000"/>
                </a:solidFill>
                <a:latin typeface="Open Sans" charset="0"/>
                <a:ea typeface="Open Sans" charset="0"/>
                <a:cs typeface="Open Sans" charset="0"/>
              </a:rPr>
              <a:t>tincidunt</a:t>
            </a:r>
            <a:r>
              <a:rPr lang="en-US" sz="1200" dirty="0">
                <a:solidFill>
                  <a:srgbClr val="000000"/>
                </a:solidFill>
                <a:latin typeface="Open Sans" charset="0"/>
                <a:ea typeface="Open Sans" charset="0"/>
                <a:cs typeface="Open Sans" charset="0"/>
              </a:rPr>
              <a:t> </a:t>
            </a:r>
            <a:r>
              <a:rPr lang="en-US" sz="1200" dirty="0" err="1">
                <a:solidFill>
                  <a:srgbClr val="000000"/>
                </a:solidFill>
                <a:latin typeface="Open Sans" charset="0"/>
                <a:ea typeface="Open Sans" charset="0"/>
                <a:cs typeface="Open Sans" charset="0"/>
              </a:rPr>
              <a:t>congue</a:t>
            </a:r>
            <a:r>
              <a:rPr lang="en-US" sz="1200" dirty="0">
                <a:solidFill>
                  <a:srgbClr val="000000"/>
                </a:solidFill>
                <a:latin typeface="Open Sans" charset="0"/>
                <a:ea typeface="Open Sans" charset="0"/>
                <a:cs typeface="Open Sans" charset="0"/>
              </a:rPr>
              <a:t> sit </a:t>
            </a:r>
            <a:r>
              <a:rPr lang="en-US" sz="1200" dirty="0" err="1">
                <a:solidFill>
                  <a:srgbClr val="000000"/>
                </a:solidFill>
                <a:latin typeface="Open Sans" charset="0"/>
                <a:ea typeface="Open Sans" charset="0"/>
                <a:cs typeface="Open Sans" charset="0"/>
              </a:rPr>
              <a:t>amet</a:t>
            </a:r>
            <a:r>
              <a:rPr lang="en-US" sz="1200" dirty="0">
                <a:solidFill>
                  <a:srgbClr val="000000"/>
                </a:solidFill>
                <a:latin typeface="Open Sans" charset="0"/>
                <a:ea typeface="Open Sans" charset="0"/>
                <a:cs typeface="Open Sans" charset="0"/>
              </a:rPr>
              <a:t> ac </a:t>
            </a:r>
            <a:r>
              <a:rPr lang="en-US" sz="1200" dirty="0" err="1">
                <a:solidFill>
                  <a:srgbClr val="000000"/>
                </a:solidFill>
                <a:latin typeface="Open Sans" charset="0"/>
                <a:ea typeface="Open Sans" charset="0"/>
                <a:cs typeface="Open Sans" charset="0"/>
              </a:rPr>
              <a:t>orci</a:t>
            </a:r>
            <a:r>
              <a:rPr lang="en-US" sz="1200" dirty="0">
                <a:solidFill>
                  <a:srgbClr val="000000"/>
                </a:solidFill>
                <a:latin typeface="Open Sans" charset="0"/>
                <a:ea typeface="Open Sans" charset="0"/>
                <a:cs typeface="Open Sans" charset="0"/>
              </a:rPr>
              <a:t>. </a:t>
            </a:r>
            <a:r>
              <a:rPr lang="en-US" sz="1200" dirty="0" err="1">
                <a:solidFill>
                  <a:srgbClr val="000000"/>
                </a:solidFill>
                <a:latin typeface="Open Sans" charset="0"/>
                <a:ea typeface="Open Sans" charset="0"/>
                <a:cs typeface="Open Sans" charset="0"/>
              </a:rPr>
              <a:t>Donec</a:t>
            </a:r>
            <a:r>
              <a:rPr lang="en-US" sz="1200" dirty="0">
                <a:solidFill>
                  <a:srgbClr val="000000"/>
                </a:solidFill>
                <a:latin typeface="Open Sans" charset="0"/>
                <a:ea typeface="Open Sans" charset="0"/>
                <a:cs typeface="Open Sans" charset="0"/>
              </a:rPr>
              <a:t> </a:t>
            </a:r>
          </a:p>
        </p:txBody>
      </p:sp>
      <p:sp>
        <p:nvSpPr>
          <p:cNvPr id="40" name="Rectangle 39" descr="Photo placeholder"/>
          <p:cNvSpPr/>
          <p:nvPr/>
        </p:nvSpPr>
        <p:spPr>
          <a:xfrm>
            <a:off x="24803098" y="16429136"/>
            <a:ext cx="6972302" cy="356384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6">
                  <a:lumMod val="20000"/>
                  <a:lumOff val="80000"/>
                </a:schemeClr>
              </a:solidFill>
            </a:endParaRPr>
          </a:p>
        </p:txBody>
      </p:sp>
      <p:sp>
        <p:nvSpPr>
          <p:cNvPr id="41" name="TextBox 40"/>
          <p:cNvSpPr txBox="1"/>
          <p:nvPr/>
        </p:nvSpPr>
        <p:spPr>
          <a:xfrm>
            <a:off x="25655777" y="17980225"/>
            <a:ext cx="5266944" cy="461665"/>
          </a:xfrm>
          <a:prstGeom prst="rect">
            <a:avLst/>
          </a:prstGeom>
          <a:noFill/>
        </p:spPr>
        <p:txBody>
          <a:bodyPr wrap="square" rtlCol="0">
            <a:spAutoFit/>
          </a:bodyPr>
          <a:lstStyle/>
          <a:p>
            <a:pPr algn="ctr"/>
            <a:r>
              <a:rPr lang="en-US" sz="2400" b="1" dirty="0">
                <a:solidFill>
                  <a:schemeClr val="accent5"/>
                </a:solidFill>
                <a:latin typeface="Encode Sans Normal Black" charset="0"/>
                <a:ea typeface="Encode Sans Normal Black" charset="0"/>
                <a:cs typeface="Encode Sans Normal Black" charset="0"/>
              </a:rPr>
              <a:t>PHOTO HERE</a:t>
            </a:r>
          </a:p>
        </p:txBody>
      </p:sp>
      <p:graphicFrame>
        <p:nvGraphicFramePr>
          <p:cNvPr id="53" name="Chart 52" descr="ring chart place holder"/>
          <p:cNvGraphicFramePr/>
          <p:nvPr>
            <p:extLst>
              <p:ext uri="{D42A27DB-BD31-4B8C-83A1-F6EECF244321}">
                <p14:modId xmlns:p14="http://schemas.microsoft.com/office/powerpoint/2010/main" val="521729531"/>
              </p:ext>
            </p:extLst>
          </p:nvPr>
        </p:nvGraphicFramePr>
        <p:xfrm>
          <a:off x="16948673" y="11258955"/>
          <a:ext cx="3410174" cy="375938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5" name="Chart 54" descr="ring chart place holder"/>
          <p:cNvGraphicFramePr/>
          <p:nvPr>
            <p:extLst>
              <p:ext uri="{D42A27DB-BD31-4B8C-83A1-F6EECF244321}">
                <p14:modId xmlns:p14="http://schemas.microsoft.com/office/powerpoint/2010/main" val="532496816"/>
              </p:ext>
            </p:extLst>
          </p:nvPr>
        </p:nvGraphicFramePr>
        <p:xfrm>
          <a:off x="20815557" y="11630522"/>
          <a:ext cx="2920211" cy="3219244"/>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56" name="Chart 55"/>
          <p:cNvGraphicFramePr/>
          <p:nvPr>
            <p:extLst>
              <p:ext uri="{D42A27DB-BD31-4B8C-83A1-F6EECF244321}">
                <p14:modId xmlns:p14="http://schemas.microsoft.com/office/powerpoint/2010/main" val="805560518"/>
              </p:ext>
            </p:extLst>
          </p:nvPr>
        </p:nvGraphicFramePr>
        <p:xfrm>
          <a:off x="20489418" y="11258955"/>
          <a:ext cx="3410174" cy="3759380"/>
        </p:xfrm>
        <a:graphic>
          <a:graphicData uri="http://schemas.openxmlformats.org/drawingml/2006/chart">
            <c:chart xmlns:c="http://schemas.openxmlformats.org/drawingml/2006/chart" xmlns:r="http://schemas.openxmlformats.org/officeDocument/2006/relationships" r:id="rId6"/>
          </a:graphicData>
        </a:graphic>
      </p:graphicFrame>
      <p:sp>
        <p:nvSpPr>
          <p:cNvPr id="57" name="TextBox 56"/>
          <p:cNvSpPr txBox="1"/>
          <p:nvPr/>
        </p:nvSpPr>
        <p:spPr>
          <a:xfrm>
            <a:off x="17494051" y="14976769"/>
            <a:ext cx="2319418" cy="369332"/>
          </a:xfrm>
          <a:prstGeom prst="rect">
            <a:avLst/>
          </a:prstGeom>
          <a:noFill/>
        </p:spPr>
        <p:txBody>
          <a:bodyPr vert="horz" wrap="square" rtlCol="0">
            <a:spAutoFit/>
          </a:bodyPr>
          <a:lstStyle/>
          <a:p>
            <a:pPr algn="ctr"/>
            <a:r>
              <a:rPr lang="en-US" sz="1800">
                <a:latin typeface="Uni Sans Book" charset="0"/>
                <a:ea typeface="Uni Sans Book" charset="0"/>
                <a:cs typeface="Uni Sans Book" charset="0"/>
              </a:rPr>
              <a:t>CHART LABEL</a:t>
            </a:r>
            <a:endParaRPr lang="en-US" sz="1800" dirty="0">
              <a:latin typeface="Uni Sans Book" charset="0"/>
              <a:ea typeface="Uni Sans Book" charset="0"/>
              <a:cs typeface="Uni Sans Book" charset="0"/>
            </a:endParaRPr>
          </a:p>
        </p:txBody>
      </p:sp>
      <p:sp>
        <p:nvSpPr>
          <p:cNvPr id="59" name="TextBox 58"/>
          <p:cNvSpPr txBox="1"/>
          <p:nvPr/>
        </p:nvSpPr>
        <p:spPr>
          <a:xfrm>
            <a:off x="21034796" y="14976769"/>
            <a:ext cx="2319418" cy="369332"/>
          </a:xfrm>
          <a:prstGeom prst="rect">
            <a:avLst/>
          </a:prstGeom>
          <a:noFill/>
        </p:spPr>
        <p:txBody>
          <a:bodyPr vert="horz" wrap="square" rtlCol="0">
            <a:spAutoFit/>
          </a:bodyPr>
          <a:lstStyle/>
          <a:p>
            <a:pPr algn="ctr"/>
            <a:r>
              <a:rPr lang="en-US" sz="1800">
                <a:latin typeface="Uni Sans Book" charset="0"/>
                <a:ea typeface="Uni Sans Book" charset="0"/>
                <a:cs typeface="Uni Sans Book" charset="0"/>
              </a:rPr>
              <a:t>CHART LABEL</a:t>
            </a:r>
            <a:endParaRPr lang="en-US" sz="1800" dirty="0">
              <a:latin typeface="Uni Sans Book" charset="0"/>
              <a:ea typeface="Uni Sans Book" charset="0"/>
              <a:cs typeface="Uni Sans Book" charset="0"/>
            </a:endParaRPr>
          </a:p>
        </p:txBody>
      </p:sp>
      <p:sp>
        <p:nvSpPr>
          <p:cNvPr id="61" name="TextBox 60"/>
          <p:cNvSpPr txBox="1"/>
          <p:nvPr/>
        </p:nvSpPr>
        <p:spPr>
          <a:xfrm>
            <a:off x="16916400" y="11007510"/>
            <a:ext cx="6972300" cy="553998"/>
          </a:xfrm>
          <a:prstGeom prst="rect">
            <a:avLst/>
          </a:prstGeom>
          <a:noFill/>
        </p:spPr>
        <p:txBody>
          <a:bodyPr wrap="square" rtlCol="0">
            <a:spAutoFit/>
          </a:bodyPr>
          <a:lstStyle/>
          <a:p>
            <a:pPr algn="ctr"/>
            <a:r>
              <a:rPr lang="en-US" sz="3000" dirty="0">
                <a:latin typeface="Uni Sans Book" charset="0"/>
                <a:ea typeface="Uni Sans Book" charset="0"/>
                <a:cs typeface="Uni Sans Book" charset="0"/>
              </a:rPr>
              <a:t>CHART TITLE</a:t>
            </a:r>
          </a:p>
        </p:txBody>
      </p:sp>
      <p:sp>
        <p:nvSpPr>
          <p:cNvPr id="62" name="TextBox 61"/>
          <p:cNvSpPr txBox="1"/>
          <p:nvPr/>
        </p:nvSpPr>
        <p:spPr>
          <a:xfrm>
            <a:off x="9056250" y="5314679"/>
            <a:ext cx="6972300" cy="553998"/>
          </a:xfrm>
          <a:prstGeom prst="rect">
            <a:avLst/>
          </a:prstGeom>
          <a:noFill/>
        </p:spPr>
        <p:txBody>
          <a:bodyPr wrap="square" rtlCol="0">
            <a:spAutoFit/>
          </a:bodyPr>
          <a:lstStyle/>
          <a:p>
            <a:pPr algn="ctr"/>
            <a:r>
              <a:rPr lang="en-US" sz="3000" dirty="0">
                <a:latin typeface="Uni Sans Book" charset="0"/>
                <a:ea typeface="Uni Sans Book" charset="0"/>
                <a:cs typeface="Uni Sans Book" charset="0"/>
              </a:rPr>
              <a:t>CHART TITLE</a:t>
            </a:r>
          </a:p>
        </p:txBody>
      </p:sp>
      <p:sp>
        <p:nvSpPr>
          <p:cNvPr id="63" name="TextBox 62"/>
          <p:cNvSpPr txBox="1"/>
          <p:nvPr/>
        </p:nvSpPr>
        <p:spPr>
          <a:xfrm>
            <a:off x="11722708" y="9745513"/>
            <a:ext cx="2319418" cy="369332"/>
          </a:xfrm>
          <a:prstGeom prst="rect">
            <a:avLst/>
          </a:prstGeom>
          <a:noFill/>
        </p:spPr>
        <p:txBody>
          <a:bodyPr vert="horz" wrap="square" rtlCol="0">
            <a:spAutoFit/>
          </a:bodyPr>
          <a:lstStyle/>
          <a:p>
            <a:pPr algn="ctr"/>
            <a:r>
              <a:rPr lang="en-US" sz="1800" dirty="0">
                <a:latin typeface="Uni Sans Book" charset="0"/>
                <a:ea typeface="Uni Sans Book" charset="0"/>
                <a:cs typeface="Uni Sans Book" charset="0"/>
              </a:rPr>
              <a:t>CHART AXIS  LABEL</a:t>
            </a:r>
          </a:p>
        </p:txBody>
      </p:sp>
      <p:graphicFrame>
        <p:nvGraphicFramePr>
          <p:cNvPr id="64" name="Chart 63" descr="line chart placeholder"/>
          <p:cNvGraphicFramePr/>
          <p:nvPr>
            <p:extLst>
              <p:ext uri="{D42A27DB-BD31-4B8C-83A1-F6EECF244321}">
                <p14:modId xmlns:p14="http://schemas.microsoft.com/office/powerpoint/2010/main" val="1109629463"/>
              </p:ext>
            </p:extLst>
          </p:nvPr>
        </p:nvGraphicFramePr>
        <p:xfrm>
          <a:off x="25346187" y="6055531"/>
          <a:ext cx="6429213" cy="3462822"/>
        </p:xfrm>
        <a:graphic>
          <a:graphicData uri="http://schemas.openxmlformats.org/drawingml/2006/chart">
            <c:chart xmlns:c="http://schemas.openxmlformats.org/drawingml/2006/chart" xmlns:r="http://schemas.openxmlformats.org/officeDocument/2006/relationships" r:id="rId7"/>
          </a:graphicData>
        </a:graphic>
      </p:graphicFrame>
      <p:sp>
        <p:nvSpPr>
          <p:cNvPr id="66" name="TextBox 65"/>
          <p:cNvSpPr txBox="1"/>
          <p:nvPr/>
        </p:nvSpPr>
        <p:spPr>
          <a:xfrm rot="10800000">
            <a:off x="24839674" y="6417675"/>
            <a:ext cx="461665" cy="2783952"/>
          </a:xfrm>
          <a:prstGeom prst="rect">
            <a:avLst/>
          </a:prstGeom>
          <a:noFill/>
        </p:spPr>
        <p:txBody>
          <a:bodyPr vert="vert" wrap="square" rtlCol="0">
            <a:spAutoFit/>
          </a:bodyPr>
          <a:lstStyle/>
          <a:p>
            <a:pPr algn="ctr"/>
            <a:r>
              <a:rPr lang="en-US" sz="1800" dirty="0">
                <a:latin typeface="Uni Sans Book" charset="0"/>
                <a:ea typeface="Uni Sans Book" charset="0"/>
                <a:cs typeface="Uni Sans Book" charset="0"/>
              </a:rPr>
              <a:t>CHART AXIS LABEL</a:t>
            </a:r>
          </a:p>
        </p:txBody>
      </p:sp>
      <p:sp>
        <p:nvSpPr>
          <p:cNvPr id="67" name="TextBox 66"/>
          <p:cNvSpPr txBox="1"/>
          <p:nvPr/>
        </p:nvSpPr>
        <p:spPr>
          <a:xfrm>
            <a:off x="24816816" y="5314679"/>
            <a:ext cx="6972300" cy="553998"/>
          </a:xfrm>
          <a:prstGeom prst="rect">
            <a:avLst/>
          </a:prstGeom>
          <a:noFill/>
        </p:spPr>
        <p:txBody>
          <a:bodyPr wrap="square" rtlCol="0">
            <a:spAutoFit/>
          </a:bodyPr>
          <a:lstStyle/>
          <a:p>
            <a:pPr algn="ctr"/>
            <a:r>
              <a:rPr lang="en-US" sz="3000" dirty="0">
                <a:latin typeface="Uni Sans Book" charset="0"/>
                <a:ea typeface="Uni Sans Book" charset="0"/>
                <a:cs typeface="Uni Sans Book" charset="0"/>
              </a:rPr>
              <a:t>CHART TITLE</a:t>
            </a:r>
          </a:p>
        </p:txBody>
      </p:sp>
      <p:sp>
        <p:nvSpPr>
          <p:cNvPr id="68" name="TextBox 67"/>
          <p:cNvSpPr txBox="1"/>
          <p:nvPr/>
        </p:nvSpPr>
        <p:spPr>
          <a:xfrm>
            <a:off x="27401084" y="9745513"/>
            <a:ext cx="2319418" cy="369332"/>
          </a:xfrm>
          <a:prstGeom prst="rect">
            <a:avLst/>
          </a:prstGeom>
          <a:noFill/>
        </p:spPr>
        <p:txBody>
          <a:bodyPr vert="horz" wrap="square" rtlCol="0">
            <a:spAutoFit/>
          </a:bodyPr>
          <a:lstStyle/>
          <a:p>
            <a:pPr algn="ctr"/>
            <a:r>
              <a:rPr lang="en-US" sz="1800" dirty="0">
                <a:latin typeface="Uni Sans Book" charset="0"/>
                <a:ea typeface="Uni Sans Book" charset="0"/>
                <a:cs typeface="Uni Sans Book" charset="0"/>
              </a:rPr>
              <a:t>CHART AXIS  LABEL</a:t>
            </a:r>
          </a:p>
        </p:txBody>
      </p:sp>
      <p:pic>
        <p:nvPicPr>
          <p:cNvPr id="47" name="Picture 46" descr="Gold Boundless Bar" title="Gold Boundless Ba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43000" y="2534613"/>
            <a:ext cx="3877056" cy="950976"/>
          </a:xfrm>
          <a:prstGeom prst="rect">
            <a:avLst/>
          </a:prstGeom>
        </p:spPr>
      </p:pic>
      <p:cxnSp>
        <p:nvCxnSpPr>
          <p:cNvPr id="5" name="Straight Connector 4" descr="Gold rule line divider"/>
          <p:cNvCxnSpPr/>
          <p:nvPr/>
        </p:nvCxnSpPr>
        <p:spPr>
          <a:xfrm>
            <a:off x="8598568" y="5458380"/>
            <a:ext cx="0" cy="153442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descr="Gold rule line divider"/>
          <p:cNvCxnSpPr/>
          <p:nvPr/>
        </p:nvCxnSpPr>
        <p:spPr>
          <a:xfrm>
            <a:off x="16459200" y="5466535"/>
            <a:ext cx="0" cy="153442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descr="Gold rule line divider"/>
          <p:cNvCxnSpPr/>
          <p:nvPr/>
        </p:nvCxnSpPr>
        <p:spPr>
          <a:xfrm>
            <a:off x="24346568" y="5458380"/>
            <a:ext cx="0" cy="153442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descr="White Block W"/>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795071" y="2147368"/>
            <a:ext cx="3974592" cy="2685979"/>
          </a:xfrm>
          <a:prstGeom prst="rect">
            <a:avLst/>
          </a:prstGeom>
        </p:spPr>
      </p:pic>
    </p:spTree>
    <p:extLst>
      <p:ext uri="{BB962C8B-B14F-4D97-AF65-F5344CB8AC3E}">
        <p14:creationId xmlns:p14="http://schemas.microsoft.com/office/powerpoint/2010/main" val="10699674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3DB18D6-7794-460B-A24D-5C163CBA3A31}"/>
              </a:ext>
            </a:extLst>
          </p:cNvPr>
          <p:cNvSpPr/>
          <p:nvPr/>
        </p:nvSpPr>
        <p:spPr>
          <a:xfrm>
            <a:off x="964062" y="3795684"/>
            <a:ext cx="6528370" cy="21878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t>Fabric Pattern Generator</a:t>
            </a:r>
          </a:p>
          <a:p>
            <a:pPr algn="ctr"/>
            <a:r>
              <a:rPr lang="en-US" sz="4500" b="1" dirty="0"/>
              <a:t>Model</a:t>
            </a:r>
          </a:p>
        </p:txBody>
      </p:sp>
      <p:pic>
        <p:nvPicPr>
          <p:cNvPr id="13" name="Graphic 12" descr="Qr Code outline">
            <a:extLst>
              <a:ext uri="{FF2B5EF4-FFF2-40B4-BE49-F238E27FC236}">
                <a16:creationId xmlns:a16="http://schemas.microsoft.com/office/drawing/2014/main" id="{B53BE2BD-079E-477E-9606-BF79B528DF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08185" y="8226436"/>
            <a:ext cx="3818687" cy="3818687"/>
          </a:xfrm>
          <a:prstGeom prst="rect">
            <a:avLst/>
          </a:prstGeom>
        </p:spPr>
      </p:pic>
      <p:sp>
        <p:nvSpPr>
          <p:cNvPr id="2" name="TextBox 1">
            <a:extLst>
              <a:ext uri="{FF2B5EF4-FFF2-40B4-BE49-F238E27FC236}">
                <a16:creationId xmlns:a16="http://schemas.microsoft.com/office/drawing/2014/main" id="{23895891-7C07-4740-8562-AF9394072A79}"/>
              </a:ext>
            </a:extLst>
          </p:cNvPr>
          <p:cNvSpPr txBox="1"/>
          <p:nvPr/>
        </p:nvSpPr>
        <p:spPr>
          <a:xfrm>
            <a:off x="1852308" y="7742119"/>
            <a:ext cx="4840784" cy="890115"/>
          </a:xfrm>
          <a:prstGeom prst="rect">
            <a:avLst/>
          </a:prstGeom>
          <a:noFill/>
        </p:spPr>
        <p:txBody>
          <a:bodyPr wrap="square" rtlCol="0">
            <a:spAutoFit/>
          </a:bodyPr>
          <a:lstStyle/>
          <a:p>
            <a:r>
              <a:rPr lang="en-US" b="1" dirty="0">
                <a:solidFill>
                  <a:srgbClr val="C00000"/>
                </a:solidFill>
              </a:rPr>
              <a:t>Trained Datasets</a:t>
            </a:r>
          </a:p>
        </p:txBody>
      </p:sp>
      <p:sp>
        <p:nvSpPr>
          <p:cNvPr id="8" name="TextBox 7">
            <a:extLst>
              <a:ext uri="{FF2B5EF4-FFF2-40B4-BE49-F238E27FC236}">
                <a16:creationId xmlns:a16="http://schemas.microsoft.com/office/drawing/2014/main" id="{CC4F1223-7553-4ED9-9574-FBD9FAE2F00B}"/>
              </a:ext>
            </a:extLst>
          </p:cNvPr>
          <p:cNvSpPr txBox="1"/>
          <p:nvPr/>
        </p:nvSpPr>
        <p:spPr>
          <a:xfrm>
            <a:off x="4973474" y="8632234"/>
            <a:ext cx="1945185" cy="3046988"/>
          </a:xfrm>
          <a:prstGeom prst="rect">
            <a:avLst/>
          </a:prstGeom>
          <a:noFill/>
        </p:spPr>
        <p:txBody>
          <a:bodyPr wrap="square" rtlCol="0">
            <a:spAutoFit/>
          </a:bodyPr>
          <a:lstStyle/>
          <a:p>
            <a:r>
              <a:rPr lang="en-US" sz="3200" dirty="0">
                <a:solidFill>
                  <a:srgbClr val="C00000"/>
                </a:solidFill>
              </a:rPr>
              <a:t>Cheetah</a:t>
            </a:r>
          </a:p>
          <a:p>
            <a:r>
              <a:rPr lang="en-US" sz="3200" dirty="0">
                <a:solidFill>
                  <a:srgbClr val="C00000"/>
                </a:solidFill>
              </a:rPr>
              <a:t>Checkered</a:t>
            </a:r>
          </a:p>
          <a:p>
            <a:r>
              <a:rPr lang="en-US" sz="3200" dirty="0">
                <a:solidFill>
                  <a:srgbClr val="C00000"/>
                </a:solidFill>
              </a:rPr>
              <a:t>Dotted</a:t>
            </a:r>
          </a:p>
          <a:p>
            <a:r>
              <a:rPr lang="en-US" sz="3200" dirty="0">
                <a:solidFill>
                  <a:srgbClr val="C00000"/>
                </a:solidFill>
              </a:rPr>
              <a:t>Floral</a:t>
            </a:r>
          </a:p>
          <a:p>
            <a:r>
              <a:rPr lang="en-US" sz="3200" dirty="0">
                <a:solidFill>
                  <a:srgbClr val="C00000"/>
                </a:solidFill>
              </a:rPr>
              <a:t>Leaves</a:t>
            </a:r>
          </a:p>
          <a:p>
            <a:r>
              <a:rPr lang="en-US" sz="3200" dirty="0">
                <a:solidFill>
                  <a:srgbClr val="C00000"/>
                </a:solidFill>
              </a:rPr>
              <a:t>Paisley</a:t>
            </a:r>
          </a:p>
        </p:txBody>
      </p:sp>
      <p:sp>
        <p:nvSpPr>
          <p:cNvPr id="3" name="Arrow: Up-Down 2">
            <a:extLst>
              <a:ext uri="{FF2B5EF4-FFF2-40B4-BE49-F238E27FC236}">
                <a16:creationId xmlns:a16="http://schemas.microsoft.com/office/drawing/2014/main" id="{9E7CAF51-803A-4B30-A6EA-D24016BDD1BE}"/>
              </a:ext>
            </a:extLst>
          </p:cNvPr>
          <p:cNvSpPr/>
          <p:nvPr/>
        </p:nvSpPr>
        <p:spPr>
          <a:xfrm>
            <a:off x="3684034" y="6282057"/>
            <a:ext cx="696639" cy="131359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descr="Postit Notes outline">
            <a:extLst>
              <a:ext uri="{FF2B5EF4-FFF2-40B4-BE49-F238E27FC236}">
                <a16:creationId xmlns:a16="http://schemas.microsoft.com/office/drawing/2014/main" id="{CA66D70B-D2E4-455A-94C6-1FA850A917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80731" y="4517092"/>
            <a:ext cx="3173312" cy="3173312"/>
          </a:xfrm>
          <a:prstGeom prst="rect">
            <a:avLst/>
          </a:prstGeom>
        </p:spPr>
      </p:pic>
      <p:sp>
        <p:nvSpPr>
          <p:cNvPr id="16" name="TextBox 15">
            <a:extLst>
              <a:ext uri="{FF2B5EF4-FFF2-40B4-BE49-F238E27FC236}">
                <a16:creationId xmlns:a16="http://schemas.microsoft.com/office/drawing/2014/main" id="{4AA1B38A-E075-4DC6-B5BF-336678D022AE}"/>
              </a:ext>
            </a:extLst>
          </p:cNvPr>
          <p:cNvSpPr txBox="1"/>
          <p:nvPr/>
        </p:nvSpPr>
        <p:spPr>
          <a:xfrm>
            <a:off x="9820071" y="3795684"/>
            <a:ext cx="5256188" cy="890115"/>
          </a:xfrm>
          <a:prstGeom prst="rect">
            <a:avLst/>
          </a:prstGeom>
          <a:noFill/>
        </p:spPr>
        <p:txBody>
          <a:bodyPr wrap="square" rtlCol="0">
            <a:spAutoFit/>
          </a:bodyPr>
          <a:lstStyle/>
          <a:p>
            <a:r>
              <a:rPr lang="en-US" b="1" dirty="0">
                <a:solidFill>
                  <a:srgbClr val="00B0F0"/>
                </a:solidFill>
              </a:rPr>
              <a:t>Generated Images </a:t>
            </a:r>
          </a:p>
        </p:txBody>
      </p:sp>
      <p:sp>
        <p:nvSpPr>
          <p:cNvPr id="39" name="TextBox 38">
            <a:extLst>
              <a:ext uri="{FF2B5EF4-FFF2-40B4-BE49-F238E27FC236}">
                <a16:creationId xmlns:a16="http://schemas.microsoft.com/office/drawing/2014/main" id="{69CA426E-C4F1-417F-ABC6-5CEF42E2DF8E}"/>
              </a:ext>
            </a:extLst>
          </p:cNvPr>
          <p:cNvSpPr txBox="1"/>
          <p:nvPr/>
        </p:nvSpPr>
        <p:spPr>
          <a:xfrm>
            <a:off x="10353298" y="12664293"/>
            <a:ext cx="4024979" cy="890115"/>
          </a:xfrm>
          <a:prstGeom prst="rect">
            <a:avLst/>
          </a:prstGeom>
          <a:noFill/>
        </p:spPr>
        <p:txBody>
          <a:bodyPr wrap="square" rtlCol="0">
            <a:spAutoFit/>
          </a:bodyPr>
          <a:lstStyle/>
          <a:p>
            <a:r>
              <a:rPr lang="en-US" b="1" dirty="0">
                <a:solidFill>
                  <a:srgbClr val="000000"/>
                </a:solidFill>
              </a:rPr>
              <a:t>Fashion Items </a:t>
            </a:r>
          </a:p>
        </p:txBody>
      </p:sp>
      <p:sp>
        <p:nvSpPr>
          <p:cNvPr id="41" name="Arrow: Right 40">
            <a:extLst>
              <a:ext uri="{FF2B5EF4-FFF2-40B4-BE49-F238E27FC236}">
                <a16:creationId xmlns:a16="http://schemas.microsoft.com/office/drawing/2014/main" id="{3901A0A9-39DC-4F26-8685-D8E388EA8270}"/>
              </a:ext>
            </a:extLst>
          </p:cNvPr>
          <p:cNvSpPr/>
          <p:nvPr/>
        </p:nvSpPr>
        <p:spPr>
          <a:xfrm>
            <a:off x="8017613" y="4588733"/>
            <a:ext cx="1044268" cy="7655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173F4893-1A9D-4D5D-81FA-B17524DEA50A}"/>
              </a:ext>
            </a:extLst>
          </p:cNvPr>
          <p:cNvSpPr/>
          <p:nvPr/>
        </p:nvSpPr>
        <p:spPr>
          <a:xfrm>
            <a:off x="16151548" y="9802427"/>
            <a:ext cx="1044269" cy="7655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08935A77-61D0-48A9-BFAD-1E876D172AB4}"/>
              </a:ext>
            </a:extLst>
          </p:cNvPr>
          <p:cNvGrpSpPr/>
          <p:nvPr/>
        </p:nvGrpSpPr>
        <p:grpSpPr>
          <a:xfrm>
            <a:off x="17749244" y="8611895"/>
            <a:ext cx="3442585" cy="3506504"/>
            <a:chOff x="9761951" y="12071577"/>
            <a:chExt cx="1865401" cy="1931910"/>
          </a:xfrm>
        </p:grpSpPr>
        <p:sp>
          <p:nvSpPr>
            <p:cNvPr id="59" name="Rectangle: Rounded Corners 58">
              <a:extLst>
                <a:ext uri="{FF2B5EF4-FFF2-40B4-BE49-F238E27FC236}">
                  <a16:creationId xmlns:a16="http://schemas.microsoft.com/office/drawing/2014/main" id="{A8404953-EC04-4FB4-B3F8-AE1E4FFDF84A}"/>
                </a:ext>
              </a:extLst>
            </p:cNvPr>
            <p:cNvSpPr/>
            <p:nvPr/>
          </p:nvSpPr>
          <p:spPr>
            <a:xfrm>
              <a:off x="9761952" y="12094543"/>
              <a:ext cx="1865400" cy="1908944"/>
            </a:xfrm>
            <a:prstGeom prst="roundRect">
              <a:avLst/>
            </a:prstGeom>
            <a:noFill/>
            <a:ln w="19050" cap="flat" cmpd="sng" algn="ctr">
              <a:solidFill>
                <a:srgbClr val="00B05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92D050"/>
                </a:solidFill>
              </a:endParaRPr>
            </a:p>
          </p:txBody>
        </p:sp>
        <p:pic>
          <p:nvPicPr>
            <p:cNvPr id="60" name="Graphic 59" descr="Shirt outline">
              <a:extLst>
                <a:ext uri="{FF2B5EF4-FFF2-40B4-BE49-F238E27FC236}">
                  <a16:creationId xmlns:a16="http://schemas.microsoft.com/office/drawing/2014/main" id="{47F9D751-0C1C-449D-8F85-FA53A8A54FB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676351" y="12094543"/>
              <a:ext cx="914400" cy="914400"/>
            </a:xfrm>
            <a:prstGeom prst="rect">
              <a:avLst/>
            </a:prstGeom>
          </p:spPr>
        </p:pic>
        <p:pic>
          <p:nvPicPr>
            <p:cNvPr id="61" name="Graphic 60" descr="Dress outline">
              <a:extLst>
                <a:ext uri="{FF2B5EF4-FFF2-40B4-BE49-F238E27FC236}">
                  <a16:creationId xmlns:a16="http://schemas.microsoft.com/office/drawing/2014/main" id="{15BD97B3-2271-4A92-818F-B4E7598C0B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676351" y="13040944"/>
              <a:ext cx="914400" cy="914400"/>
            </a:xfrm>
            <a:prstGeom prst="rect">
              <a:avLst/>
            </a:prstGeom>
          </p:spPr>
        </p:pic>
        <p:pic>
          <p:nvPicPr>
            <p:cNvPr id="62" name="Graphic 61" descr="Long sleeve shirt outline">
              <a:extLst>
                <a:ext uri="{FF2B5EF4-FFF2-40B4-BE49-F238E27FC236}">
                  <a16:creationId xmlns:a16="http://schemas.microsoft.com/office/drawing/2014/main" id="{6EBD90A6-3E1D-4A23-982D-E42575351E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761951" y="12071577"/>
              <a:ext cx="914400" cy="914400"/>
            </a:xfrm>
            <a:prstGeom prst="rect">
              <a:avLst/>
            </a:prstGeom>
          </p:spPr>
        </p:pic>
        <p:pic>
          <p:nvPicPr>
            <p:cNvPr id="63" name="Graphic 62" descr="Pants outline">
              <a:extLst>
                <a:ext uri="{FF2B5EF4-FFF2-40B4-BE49-F238E27FC236}">
                  <a16:creationId xmlns:a16="http://schemas.microsoft.com/office/drawing/2014/main" id="{C1A51A11-0EE4-4CFB-98E3-7C5D927EEC3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761951" y="13026920"/>
              <a:ext cx="914400" cy="914400"/>
            </a:xfrm>
            <a:prstGeom prst="rect">
              <a:avLst/>
            </a:prstGeom>
          </p:spPr>
        </p:pic>
        <p:pic>
          <p:nvPicPr>
            <p:cNvPr id="64" name="Graphic 63" descr="Bubbles with solid fill">
              <a:extLst>
                <a:ext uri="{FF2B5EF4-FFF2-40B4-BE49-F238E27FC236}">
                  <a16:creationId xmlns:a16="http://schemas.microsoft.com/office/drawing/2014/main" id="{85C1C2FC-F545-4C36-BF08-D22A1F7AA6E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75879" y="12612577"/>
              <a:ext cx="256816" cy="256816"/>
            </a:xfrm>
            <a:prstGeom prst="rect">
              <a:avLst/>
            </a:prstGeom>
          </p:spPr>
        </p:pic>
        <p:pic>
          <p:nvPicPr>
            <p:cNvPr id="65" name="Graphic 64" descr="Bubbles with solid fill">
              <a:extLst>
                <a:ext uri="{FF2B5EF4-FFF2-40B4-BE49-F238E27FC236}">
                  <a16:creationId xmlns:a16="http://schemas.microsoft.com/office/drawing/2014/main" id="{AB2C9509-E91A-440D-BD05-87F273D2BA0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043047" y="12334136"/>
              <a:ext cx="256816" cy="256816"/>
            </a:xfrm>
            <a:prstGeom prst="rect">
              <a:avLst/>
            </a:prstGeom>
          </p:spPr>
        </p:pic>
        <p:pic>
          <p:nvPicPr>
            <p:cNvPr id="66" name="Graphic 65" descr="Bubbles with solid fill">
              <a:extLst>
                <a:ext uri="{FF2B5EF4-FFF2-40B4-BE49-F238E27FC236}">
                  <a16:creationId xmlns:a16="http://schemas.microsoft.com/office/drawing/2014/main" id="{C145B9E0-3C69-4A65-B018-FC0CEE43A97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90743" y="12294927"/>
              <a:ext cx="256816" cy="256816"/>
            </a:xfrm>
            <a:prstGeom prst="rect">
              <a:avLst/>
            </a:prstGeom>
          </p:spPr>
        </p:pic>
        <p:pic>
          <p:nvPicPr>
            <p:cNvPr id="67" name="Graphic 66" descr="Bubbles with solid fill">
              <a:extLst>
                <a:ext uri="{FF2B5EF4-FFF2-40B4-BE49-F238E27FC236}">
                  <a16:creationId xmlns:a16="http://schemas.microsoft.com/office/drawing/2014/main" id="{BDE12B27-5FBD-4E88-930F-B0460BD2E2B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109499" y="12552070"/>
              <a:ext cx="256816" cy="256816"/>
            </a:xfrm>
            <a:prstGeom prst="rect">
              <a:avLst/>
            </a:prstGeom>
          </p:spPr>
        </p:pic>
        <p:pic>
          <p:nvPicPr>
            <p:cNvPr id="68" name="Graphic 67" descr="Bubbles with solid fill">
              <a:extLst>
                <a:ext uri="{FF2B5EF4-FFF2-40B4-BE49-F238E27FC236}">
                  <a16:creationId xmlns:a16="http://schemas.microsoft.com/office/drawing/2014/main" id="{CF6252A0-71EE-48BC-9D26-35DA0B0A5F9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895035" y="13592445"/>
              <a:ext cx="256816" cy="256816"/>
            </a:xfrm>
            <a:prstGeom prst="rect">
              <a:avLst/>
            </a:prstGeom>
          </p:spPr>
        </p:pic>
        <p:pic>
          <p:nvPicPr>
            <p:cNvPr id="69" name="Graphic 68" descr="Bubbles with solid fill">
              <a:extLst>
                <a:ext uri="{FF2B5EF4-FFF2-40B4-BE49-F238E27FC236}">
                  <a16:creationId xmlns:a16="http://schemas.microsoft.com/office/drawing/2014/main" id="{51976DEB-986A-4466-AAB0-50333CECE3B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043047" y="13392681"/>
              <a:ext cx="167763" cy="167763"/>
            </a:xfrm>
            <a:prstGeom prst="rect">
              <a:avLst/>
            </a:prstGeom>
          </p:spPr>
        </p:pic>
        <p:pic>
          <p:nvPicPr>
            <p:cNvPr id="70" name="Graphic 69" descr="Bubbles with solid fill">
              <a:extLst>
                <a:ext uri="{FF2B5EF4-FFF2-40B4-BE49-F238E27FC236}">
                  <a16:creationId xmlns:a16="http://schemas.microsoft.com/office/drawing/2014/main" id="{9003588B-7EFF-4098-A3A4-E2549E140DE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162174" y="13592445"/>
              <a:ext cx="167763" cy="167763"/>
            </a:xfrm>
            <a:prstGeom prst="rect">
              <a:avLst/>
            </a:prstGeom>
          </p:spPr>
        </p:pic>
        <p:pic>
          <p:nvPicPr>
            <p:cNvPr id="71" name="Graphic 70" descr="Bubbles with solid fill">
              <a:extLst>
                <a:ext uri="{FF2B5EF4-FFF2-40B4-BE49-F238E27FC236}">
                  <a16:creationId xmlns:a16="http://schemas.microsoft.com/office/drawing/2014/main" id="{3E607254-E09B-4EA9-9B95-D91699D42F8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025617" y="13186361"/>
              <a:ext cx="167763" cy="167763"/>
            </a:xfrm>
            <a:prstGeom prst="rect">
              <a:avLst/>
            </a:prstGeom>
          </p:spPr>
        </p:pic>
        <p:pic>
          <p:nvPicPr>
            <p:cNvPr id="72" name="Graphic 71" descr="Bubbles with solid fill">
              <a:extLst>
                <a:ext uri="{FF2B5EF4-FFF2-40B4-BE49-F238E27FC236}">
                  <a16:creationId xmlns:a16="http://schemas.microsoft.com/office/drawing/2014/main" id="{11B64C18-A150-4EE0-9D18-F891C444ABE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63677" y="13242711"/>
              <a:ext cx="167763" cy="167763"/>
            </a:xfrm>
            <a:prstGeom prst="rect">
              <a:avLst/>
            </a:prstGeom>
          </p:spPr>
        </p:pic>
      </p:grpSp>
      <p:sp>
        <p:nvSpPr>
          <p:cNvPr id="102" name="TextBox 101">
            <a:extLst>
              <a:ext uri="{FF2B5EF4-FFF2-40B4-BE49-F238E27FC236}">
                <a16:creationId xmlns:a16="http://schemas.microsoft.com/office/drawing/2014/main" id="{8EECB452-D815-4A15-A52C-92D6A3401BF4}"/>
              </a:ext>
            </a:extLst>
          </p:cNvPr>
          <p:cNvSpPr txBox="1"/>
          <p:nvPr/>
        </p:nvSpPr>
        <p:spPr>
          <a:xfrm>
            <a:off x="17966038" y="7745636"/>
            <a:ext cx="3171960" cy="890115"/>
          </a:xfrm>
          <a:prstGeom prst="rect">
            <a:avLst/>
          </a:prstGeom>
          <a:noFill/>
        </p:spPr>
        <p:txBody>
          <a:bodyPr wrap="square" rtlCol="0">
            <a:spAutoFit/>
          </a:bodyPr>
          <a:lstStyle/>
          <a:p>
            <a:r>
              <a:rPr lang="en-US" b="1" dirty="0">
                <a:solidFill>
                  <a:srgbClr val="00B050"/>
                </a:solidFill>
              </a:rPr>
              <a:t>AI Fashion </a:t>
            </a:r>
          </a:p>
        </p:txBody>
      </p:sp>
      <p:grpSp>
        <p:nvGrpSpPr>
          <p:cNvPr id="117" name="Group 116">
            <a:extLst>
              <a:ext uri="{FF2B5EF4-FFF2-40B4-BE49-F238E27FC236}">
                <a16:creationId xmlns:a16="http://schemas.microsoft.com/office/drawing/2014/main" id="{6A5CF521-DA1C-432B-9E07-C3EA8F3908A0}"/>
              </a:ext>
            </a:extLst>
          </p:cNvPr>
          <p:cNvGrpSpPr/>
          <p:nvPr/>
        </p:nvGrpSpPr>
        <p:grpSpPr>
          <a:xfrm>
            <a:off x="10896774" y="13515967"/>
            <a:ext cx="2796088" cy="2820804"/>
            <a:chOff x="27709873" y="9410118"/>
            <a:chExt cx="1865401" cy="1931910"/>
          </a:xfrm>
        </p:grpSpPr>
        <p:sp>
          <p:nvSpPr>
            <p:cNvPr id="103" name="Rectangle: Rounded Corners 102">
              <a:extLst>
                <a:ext uri="{FF2B5EF4-FFF2-40B4-BE49-F238E27FC236}">
                  <a16:creationId xmlns:a16="http://schemas.microsoft.com/office/drawing/2014/main" id="{0D015AC6-E2E1-4FC8-AFC7-8875E9EEFD9F}"/>
                </a:ext>
              </a:extLst>
            </p:cNvPr>
            <p:cNvSpPr/>
            <p:nvPr/>
          </p:nvSpPr>
          <p:spPr>
            <a:xfrm>
              <a:off x="27709874" y="9433084"/>
              <a:ext cx="1865400" cy="1908944"/>
            </a:xfrm>
            <a:prstGeom prst="roundRect">
              <a:avLst/>
            </a:prstGeom>
            <a:noFill/>
            <a:ln w="19050" cap="flat" cmpd="sng" algn="ctr">
              <a:solidFill>
                <a:srgbClr val="000000"/>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solidFill>
                  <a:srgbClr val="92D050"/>
                </a:solidFill>
              </a:endParaRPr>
            </a:p>
          </p:txBody>
        </p:sp>
        <p:pic>
          <p:nvPicPr>
            <p:cNvPr id="104" name="Graphic 103" descr="Shirt outline">
              <a:extLst>
                <a:ext uri="{FF2B5EF4-FFF2-40B4-BE49-F238E27FC236}">
                  <a16:creationId xmlns:a16="http://schemas.microsoft.com/office/drawing/2014/main" id="{3E195A1B-353D-405C-99C4-922E9700D9E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8624273" y="9433084"/>
              <a:ext cx="914400" cy="914400"/>
            </a:xfrm>
            <a:prstGeom prst="rect">
              <a:avLst/>
            </a:prstGeom>
          </p:spPr>
        </p:pic>
        <p:pic>
          <p:nvPicPr>
            <p:cNvPr id="105" name="Graphic 104" descr="Dress outline">
              <a:extLst>
                <a:ext uri="{FF2B5EF4-FFF2-40B4-BE49-F238E27FC236}">
                  <a16:creationId xmlns:a16="http://schemas.microsoft.com/office/drawing/2014/main" id="{71C37C70-9537-472F-A1EB-C62557FDE12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8624273" y="10379485"/>
              <a:ext cx="914400" cy="914400"/>
            </a:xfrm>
            <a:prstGeom prst="rect">
              <a:avLst/>
            </a:prstGeom>
          </p:spPr>
        </p:pic>
        <p:pic>
          <p:nvPicPr>
            <p:cNvPr id="106" name="Graphic 105" descr="Long sleeve shirt outline">
              <a:extLst>
                <a:ext uri="{FF2B5EF4-FFF2-40B4-BE49-F238E27FC236}">
                  <a16:creationId xmlns:a16="http://schemas.microsoft.com/office/drawing/2014/main" id="{C2BC28D7-0705-422A-9006-24BEDDB5C26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27709873" y="9410118"/>
              <a:ext cx="914400" cy="914400"/>
            </a:xfrm>
            <a:prstGeom prst="rect">
              <a:avLst/>
            </a:prstGeom>
          </p:spPr>
        </p:pic>
        <p:pic>
          <p:nvPicPr>
            <p:cNvPr id="107" name="Graphic 106" descr="Pants outline">
              <a:extLst>
                <a:ext uri="{FF2B5EF4-FFF2-40B4-BE49-F238E27FC236}">
                  <a16:creationId xmlns:a16="http://schemas.microsoft.com/office/drawing/2014/main" id="{E95ECDF5-232A-4F7F-B633-C4218F7A602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27709873" y="10365461"/>
              <a:ext cx="914400" cy="914400"/>
            </a:xfrm>
            <a:prstGeom prst="rect">
              <a:avLst/>
            </a:prstGeom>
          </p:spPr>
        </p:pic>
      </p:grpSp>
      <p:pic>
        <p:nvPicPr>
          <p:cNvPr id="118" name="Graphic 117" descr="Bubbles with solid fill">
            <a:extLst>
              <a:ext uri="{FF2B5EF4-FFF2-40B4-BE49-F238E27FC236}">
                <a16:creationId xmlns:a16="http://schemas.microsoft.com/office/drawing/2014/main" id="{5E55B9E2-452D-493A-A974-65C37D3EB17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077314" y="5838208"/>
            <a:ext cx="697156" cy="685655"/>
          </a:xfrm>
          <a:prstGeom prst="rect">
            <a:avLst/>
          </a:prstGeom>
        </p:spPr>
      </p:pic>
      <p:pic>
        <p:nvPicPr>
          <p:cNvPr id="119" name="Graphic 118" descr="Bubbles with solid fill">
            <a:extLst>
              <a:ext uri="{FF2B5EF4-FFF2-40B4-BE49-F238E27FC236}">
                <a16:creationId xmlns:a16="http://schemas.microsoft.com/office/drawing/2014/main" id="{8D70D692-4C89-4C89-88D7-D8E4D644789F}"/>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684902" y="6212344"/>
            <a:ext cx="630394" cy="619994"/>
          </a:xfrm>
          <a:prstGeom prst="rect">
            <a:avLst/>
          </a:prstGeom>
        </p:spPr>
      </p:pic>
      <p:pic>
        <p:nvPicPr>
          <p:cNvPr id="120" name="Graphic 119" descr="Bubbles with solid fill">
            <a:extLst>
              <a:ext uri="{FF2B5EF4-FFF2-40B4-BE49-F238E27FC236}">
                <a16:creationId xmlns:a16="http://schemas.microsoft.com/office/drawing/2014/main" id="{7EFD61BF-11AA-466A-B80C-1A182687A1A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2438966" y="5121211"/>
            <a:ext cx="473952" cy="466133"/>
          </a:xfrm>
          <a:prstGeom prst="rect">
            <a:avLst/>
          </a:prstGeom>
        </p:spPr>
      </p:pic>
      <p:pic>
        <p:nvPicPr>
          <p:cNvPr id="121" name="Graphic 120" descr="Bubbles with solid fill">
            <a:extLst>
              <a:ext uri="{FF2B5EF4-FFF2-40B4-BE49-F238E27FC236}">
                <a16:creationId xmlns:a16="http://schemas.microsoft.com/office/drawing/2014/main" id="{5CF5D335-A7A6-4DEE-9C88-07726AE9138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965014" y="6832338"/>
            <a:ext cx="473952" cy="466133"/>
          </a:xfrm>
          <a:prstGeom prst="rect">
            <a:avLst/>
          </a:prstGeom>
        </p:spPr>
      </p:pic>
      <p:sp>
        <p:nvSpPr>
          <p:cNvPr id="45" name="Arrow: Right 44">
            <a:extLst>
              <a:ext uri="{FF2B5EF4-FFF2-40B4-BE49-F238E27FC236}">
                <a16:creationId xmlns:a16="http://schemas.microsoft.com/office/drawing/2014/main" id="{CE137D75-4EBE-4849-B4F9-C8D74D932ED3}"/>
              </a:ext>
            </a:extLst>
          </p:cNvPr>
          <p:cNvSpPr/>
          <p:nvPr/>
        </p:nvSpPr>
        <p:spPr>
          <a:xfrm rot="5400000">
            <a:off x="11800407" y="7930781"/>
            <a:ext cx="1119177" cy="7655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45">
            <a:extLst>
              <a:ext uri="{FF2B5EF4-FFF2-40B4-BE49-F238E27FC236}">
                <a16:creationId xmlns:a16="http://schemas.microsoft.com/office/drawing/2014/main" id="{0487317A-3B6B-4D3D-81CB-31F08DA2FB50}"/>
              </a:ext>
            </a:extLst>
          </p:cNvPr>
          <p:cNvSpPr/>
          <p:nvPr/>
        </p:nvSpPr>
        <p:spPr>
          <a:xfrm>
            <a:off x="9038973" y="9099538"/>
            <a:ext cx="6528370" cy="21878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500" b="1" dirty="0"/>
              <a:t>Segmentation &amp; Masking </a:t>
            </a:r>
          </a:p>
          <a:p>
            <a:pPr algn="ctr"/>
            <a:r>
              <a:rPr lang="en-US" sz="4500" b="1" dirty="0"/>
              <a:t>Model</a:t>
            </a:r>
          </a:p>
        </p:txBody>
      </p:sp>
      <p:sp>
        <p:nvSpPr>
          <p:cNvPr id="47" name="Arrow: Right 46">
            <a:extLst>
              <a:ext uri="{FF2B5EF4-FFF2-40B4-BE49-F238E27FC236}">
                <a16:creationId xmlns:a16="http://schemas.microsoft.com/office/drawing/2014/main" id="{55FC3987-147D-4FDE-8D8D-0FF803099827}"/>
              </a:ext>
            </a:extLst>
          </p:cNvPr>
          <p:cNvSpPr/>
          <p:nvPr/>
        </p:nvSpPr>
        <p:spPr>
          <a:xfrm rot="16200000">
            <a:off x="11700268" y="11677547"/>
            <a:ext cx="1119177" cy="7655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7304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60BB735-12C0-4188-88FF-A5027A733BC1}"/>
              </a:ext>
            </a:extLst>
          </p:cNvPr>
          <p:cNvSpPr/>
          <p:nvPr/>
        </p:nvSpPr>
        <p:spPr>
          <a:xfrm>
            <a:off x="10691241" y="7685532"/>
            <a:ext cx="36576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0976664F-986B-4A5B-B9F8-312B227C90C3}"/>
              </a:ext>
            </a:extLst>
          </p:cNvPr>
          <p:cNvSpPr/>
          <p:nvPr/>
        </p:nvSpPr>
        <p:spPr>
          <a:xfrm>
            <a:off x="9271591" y="7387822"/>
            <a:ext cx="521633" cy="153263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E102CE1-715A-4B70-BA6B-3717A269B02D}"/>
              </a:ext>
            </a:extLst>
          </p:cNvPr>
          <p:cNvSpPr/>
          <p:nvPr/>
        </p:nvSpPr>
        <p:spPr>
          <a:xfrm>
            <a:off x="15008352" y="7457144"/>
            <a:ext cx="18288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F0D4013-D8B7-4BC8-8614-36E0D4D47574}"/>
              </a:ext>
            </a:extLst>
          </p:cNvPr>
          <p:cNvSpPr/>
          <p:nvPr/>
        </p:nvSpPr>
        <p:spPr>
          <a:xfrm>
            <a:off x="17762601" y="7228548"/>
            <a:ext cx="9144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CC16D87-A9E5-446D-B719-E90B812E2559}"/>
              </a:ext>
            </a:extLst>
          </p:cNvPr>
          <p:cNvSpPr/>
          <p:nvPr/>
        </p:nvSpPr>
        <p:spPr>
          <a:xfrm>
            <a:off x="20174331" y="6999947"/>
            <a:ext cx="457200"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206F8C2-03B9-4B09-AB90-FF9FCB39BE33}"/>
              </a:ext>
            </a:extLst>
          </p:cNvPr>
          <p:cNvSpPr/>
          <p:nvPr/>
        </p:nvSpPr>
        <p:spPr>
          <a:xfrm>
            <a:off x="22585680" y="6771132"/>
            <a:ext cx="228600"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03C4A2D-B99B-4311-9AED-CC52818C603A}"/>
              </a:ext>
            </a:extLst>
          </p:cNvPr>
          <p:cNvSpPr txBox="1"/>
          <p:nvPr/>
        </p:nvSpPr>
        <p:spPr>
          <a:xfrm>
            <a:off x="13368528" y="6078894"/>
            <a:ext cx="4599434" cy="553998"/>
          </a:xfrm>
          <a:prstGeom prst="rect">
            <a:avLst/>
          </a:prstGeom>
          <a:noFill/>
        </p:spPr>
        <p:txBody>
          <a:bodyPr wrap="square" rtlCol="0">
            <a:spAutoFit/>
          </a:bodyPr>
          <a:lstStyle/>
          <a:p>
            <a:pPr algn="ctr"/>
            <a:r>
              <a:rPr lang="en-US" sz="3000" b="1" dirty="0">
                <a:solidFill>
                  <a:srgbClr val="00B050"/>
                </a:solidFill>
                <a:latin typeface="Uni Sans Book" charset="0"/>
                <a:ea typeface="Uni Sans Book" charset="0"/>
                <a:cs typeface="Uni Sans Book" charset="0"/>
              </a:rPr>
              <a:t>Generator Network</a:t>
            </a:r>
          </a:p>
        </p:txBody>
      </p:sp>
      <p:sp>
        <p:nvSpPr>
          <p:cNvPr id="11" name="TextBox 10">
            <a:extLst>
              <a:ext uri="{FF2B5EF4-FFF2-40B4-BE49-F238E27FC236}">
                <a16:creationId xmlns:a16="http://schemas.microsoft.com/office/drawing/2014/main" id="{4F9A87A5-A7E9-4D7D-87A3-D836C3CAF205}"/>
              </a:ext>
            </a:extLst>
          </p:cNvPr>
          <p:cNvSpPr txBox="1"/>
          <p:nvPr/>
        </p:nvSpPr>
        <p:spPr>
          <a:xfrm>
            <a:off x="11737086" y="9853887"/>
            <a:ext cx="1594104" cy="400110"/>
          </a:xfrm>
          <a:prstGeom prst="rect">
            <a:avLst/>
          </a:prstGeom>
          <a:noFill/>
        </p:spPr>
        <p:txBody>
          <a:bodyPr wrap="square" rtlCol="0">
            <a:spAutoFit/>
          </a:bodyPr>
          <a:lstStyle/>
          <a:p>
            <a:pPr algn="ctr"/>
            <a:r>
              <a:rPr lang="en-US" sz="2000" b="1" dirty="0">
                <a:latin typeface="Uni Sans Book" charset="0"/>
                <a:ea typeface="Uni Sans Book" charset="0"/>
                <a:cs typeface="Uni Sans Book" charset="0"/>
              </a:rPr>
              <a:t>4 </a:t>
            </a:r>
            <a:r>
              <a:rPr lang="en-US" sz="1600" b="1" dirty="0">
                <a:latin typeface="Uni Sans Book" charset="0"/>
                <a:ea typeface="Uni Sans Book" charset="0"/>
                <a:cs typeface="Uni Sans Book" charset="0"/>
              </a:rPr>
              <a:t>x</a:t>
            </a:r>
            <a:r>
              <a:rPr lang="en-US" sz="2000" b="1" dirty="0">
                <a:latin typeface="Uni Sans Book" charset="0"/>
                <a:ea typeface="Uni Sans Book" charset="0"/>
                <a:cs typeface="Uni Sans Book" charset="0"/>
              </a:rPr>
              <a:t> 4 </a:t>
            </a:r>
            <a:r>
              <a:rPr lang="en-US" sz="1600" b="1" dirty="0">
                <a:latin typeface="Uni Sans Book" charset="0"/>
                <a:ea typeface="Uni Sans Book" charset="0"/>
                <a:cs typeface="Uni Sans Book" charset="0"/>
              </a:rPr>
              <a:t>x</a:t>
            </a:r>
            <a:r>
              <a:rPr lang="en-US" sz="2000" b="1" dirty="0">
                <a:latin typeface="Uni Sans Book" charset="0"/>
                <a:ea typeface="Uni Sans Book" charset="0"/>
                <a:cs typeface="Uni Sans Book" charset="0"/>
              </a:rPr>
              <a:t> 1024</a:t>
            </a:r>
          </a:p>
        </p:txBody>
      </p:sp>
      <p:sp>
        <p:nvSpPr>
          <p:cNvPr id="12" name="TextBox 11">
            <a:extLst>
              <a:ext uri="{FF2B5EF4-FFF2-40B4-BE49-F238E27FC236}">
                <a16:creationId xmlns:a16="http://schemas.microsoft.com/office/drawing/2014/main" id="{314A37FB-4B70-4837-B076-98D9828180D8}"/>
              </a:ext>
            </a:extLst>
          </p:cNvPr>
          <p:cNvSpPr txBox="1"/>
          <p:nvPr/>
        </p:nvSpPr>
        <p:spPr>
          <a:xfrm>
            <a:off x="15125700" y="9804271"/>
            <a:ext cx="1594104" cy="400110"/>
          </a:xfrm>
          <a:prstGeom prst="rect">
            <a:avLst/>
          </a:prstGeom>
          <a:noFill/>
        </p:spPr>
        <p:txBody>
          <a:bodyPr wrap="square" rtlCol="0">
            <a:spAutoFit/>
          </a:bodyPr>
          <a:lstStyle/>
          <a:p>
            <a:pPr algn="ctr"/>
            <a:r>
              <a:rPr lang="en-US" sz="2000" b="1" dirty="0">
                <a:latin typeface="Uni Sans Book" charset="0"/>
                <a:ea typeface="Uni Sans Book" charset="0"/>
                <a:cs typeface="Uni Sans Book" charset="0"/>
              </a:rPr>
              <a:t>8 </a:t>
            </a:r>
            <a:r>
              <a:rPr lang="en-US" sz="1600" b="1" dirty="0">
                <a:latin typeface="Uni Sans Book" charset="0"/>
                <a:ea typeface="Uni Sans Book" charset="0"/>
                <a:cs typeface="Uni Sans Book" charset="0"/>
              </a:rPr>
              <a:t>x</a:t>
            </a:r>
            <a:r>
              <a:rPr lang="en-US" sz="2000" b="1" dirty="0">
                <a:latin typeface="Uni Sans Book" charset="0"/>
                <a:ea typeface="Uni Sans Book" charset="0"/>
                <a:cs typeface="Uni Sans Book" charset="0"/>
              </a:rPr>
              <a:t> 8 </a:t>
            </a:r>
            <a:r>
              <a:rPr lang="en-US" sz="1600" b="1" dirty="0">
                <a:latin typeface="Uni Sans Book" charset="0"/>
                <a:ea typeface="Uni Sans Book" charset="0"/>
                <a:cs typeface="Uni Sans Book" charset="0"/>
              </a:rPr>
              <a:t>x</a:t>
            </a:r>
            <a:r>
              <a:rPr lang="en-US" sz="2000" b="1" dirty="0">
                <a:latin typeface="Uni Sans Book" charset="0"/>
                <a:ea typeface="Uni Sans Book" charset="0"/>
                <a:cs typeface="Uni Sans Book" charset="0"/>
              </a:rPr>
              <a:t> 512</a:t>
            </a:r>
          </a:p>
        </p:txBody>
      </p:sp>
      <p:sp>
        <p:nvSpPr>
          <p:cNvPr id="14" name="TextBox 13">
            <a:extLst>
              <a:ext uri="{FF2B5EF4-FFF2-40B4-BE49-F238E27FC236}">
                <a16:creationId xmlns:a16="http://schemas.microsoft.com/office/drawing/2014/main" id="{9A41A560-021F-45F2-8279-294A46220CEA}"/>
              </a:ext>
            </a:extLst>
          </p:cNvPr>
          <p:cNvSpPr txBox="1"/>
          <p:nvPr/>
        </p:nvSpPr>
        <p:spPr>
          <a:xfrm>
            <a:off x="17337786" y="9821455"/>
            <a:ext cx="1764030" cy="400110"/>
          </a:xfrm>
          <a:prstGeom prst="rect">
            <a:avLst/>
          </a:prstGeom>
          <a:noFill/>
        </p:spPr>
        <p:txBody>
          <a:bodyPr wrap="square" rtlCol="0">
            <a:spAutoFit/>
          </a:bodyPr>
          <a:lstStyle/>
          <a:p>
            <a:pPr algn="ctr"/>
            <a:r>
              <a:rPr lang="en-US" sz="2000" b="1" dirty="0">
                <a:latin typeface="Uni Sans Book" charset="0"/>
                <a:ea typeface="Uni Sans Book" charset="0"/>
                <a:cs typeface="Uni Sans Book" charset="0"/>
              </a:rPr>
              <a:t>16 </a:t>
            </a:r>
            <a:r>
              <a:rPr lang="en-US" sz="1600" b="1" dirty="0">
                <a:latin typeface="Uni Sans Book" charset="0"/>
                <a:ea typeface="Uni Sans Book" charset="0"/>
                <a:cs typeface="Uni Sans Book" charset="0"/>
              </a:rPr>
              <a:t>x</a:t>
            </a:r>
            <a:r>
              <a:rPr lang="en-US" sz="2000" b="1" dirty="0">
                <a:latin typeface="Uni Sans Book" charset="0"/>
                <a:ea typeface="Uni Sans Book" charset="0"/>
                <a:cs typeface="Uni Sans Book" charset="0"/>
              </a:rPr>
              <a:t> 16 </a:t>
            </a:r>
            <a:r>
              <a:rPr lang="en-US" sz="1600" b="1" dirty="0">
                <a:latin typeface="Uni Sans Book" charset="0"/>
                <a:ea typeface="Uni Sans Book" charset="0"/>
                <a:cs typeface="Uni Sans Book" charset="0"/>
              </a:rPr>
              <a:t>x</a:t>
            </a:r>
            <a:r>
              <a:rPr lang="en-US" sz="2000" b="1" dirty="0">
                <a:latin typeface="Uni Sans Book" charset="0"/>
                <a:ea typeface="Uni Sans Book" charset="0"/>
                <a:cs typeface="Uni Sans Book" charset="0"/>
              </a:rPr>
              <a:t> 256</a:t>
            </a:r>
          </a:p>
        </p:txBody>
      </p:sp>
      <p:sp>
        <p:nvSpPr>
          <p:cNvPr id="15" name="TextBox 14">
            <a:extLst>
              <a:ext uri="{FF2B5EF4-FFF2-40B4-BE49-F238E27FC236}">
                <a16:creationId xmlns:a16="http://schemas.microsoft.com/office/drawing/2014/main" id="{BCFA93B2-7D0C-44E8-B702-394373B98377}"/>
              </a:ext>
            </a:extLst>
          </p:cNvPr>
          <p:cNvSpPr txBox="1"/>
          <p:nvPr/>
        </p:nvSpPr>
        <p:spPr>
          <a:xfrm>
            <a:off x="19520916" y="9821424"/>
            <a:ext cx="1764030" cy="400110"/>
          </a:xfrm>
          <a:prstGeom prst="rect">
            <a:avLst/>
          </a:prstGeom>
          <a:noFill/>
        </p:spPr>
        <p:txBody>
          <a:bodyPr wrap="square" rtlCol="0">
            <a:spAutoFit/>
          </a:bodyPr>
          <a:lstStyle/>
          <a:p>
            <a:pPr algn="ctr"/>
            <a:r>
              <a:rPr lang="en-US" sz="2000" b="1" dirty="0">
                <a:latin typeface="Uni Sans Book" charset="0"/>
                <a:ea typeface="Uni Sans Book" charset="0"/>
                <a:cs typeface="Uni Sans Book" charset="0"/>
              </a:rPr>
              <a:t>32 </a:t>
            </a:r>
            <a:r>
              <a:rPr lang="en-US" sz="1600" b="1" dirty="0">
                <a:latin typeface="Uni Sans Book" charset="0"/>
                <a:ea typeface="Uni Sans Book" charset="0"/>
                <a:cs typeface="Uni Sans Book" charset="0"/>
              </a:rPr>
              <a:t>x</a:t>
            </a:r>
            <a:r>
              <a:rPr lang="en-US" sz="2000" b="1" dirty="0">
                <a:latin typeface="Uni Sans Book" charset="0"/>
                <a:ea typeface="Uni Sans Book" charset="0"/>
                <a:cs typeface="Uni Sans Book" charset="0"/>
              </a:rPr>
              <a:t> 32 </a:t>
            </a:r>
            <a:r>
              <a:rPr lang="en-US" sz="1600" b="1" dirty="0">
                <a:latin typeface="Uni Sans Book" charset="0"/>
                <a:ea typeface="Uni Sans Book" charset="0"/>
                <a:cs typeface="Uni Sans Book" charset="0"/>
              </a:rPr>
              <a:t>x</a:t>
            </a:r>
            <a:r>
              <a:rPr lang="en-US" sz="2000" b="1" dirty="0">
                <a:latin typeface="Uni Sans Book" charset="0"/>
                <a:ea typeface="Uni Sans Book" charset="0"/>
                <a:cs typeface="Uni Sans Book" charset="0"/>
              </a:rPr>
              <a:t> 128</a:t>
            </a:r>
          </a:p>
        </p:txBody>
      </p:sp>
      <p:sp>
        <p:nvSpPr>
          <p:cNvPr id="16" name="TextBox 15">
            <a:extLst>
              <a:ext uri="{FF2B5EF4-FFF2-40B4-BE49-F238E27FC236}">
                <a16:creationId xmlns:a16="http://schemas.microsoft.com/office/drawing/2014/main" id="{B2A30229-F2BB-4FC3-9D60-C5CEF04F7D96}"/>
              </a:ext>
            </a:extLst>
          </p:cNvPr>
          <p:cNvSpPr txBox="1"/>
          <p:nvPr/>
        </p:nvSpPr>
        <p:spPr>
          <a:xfrm>
            <a:off x="21902928" y="9846799"/>
            <a:ext cx="1594104" cy="400110"/>
          </a:xfrm>
          <a:prstGeom prst="rect">
            <a:avLst/>
          </a:prstGeom>
          <a:noFill/>
        </p:spPr>
        <p:txBody>
          <a:bodyPr wrap="square" rtlCol="0">
            <a:spAutoFit/>
          </a:bodyPr>
          <a:lstStyle/>
          <a:p>
            <a:pPr algn="ctr"/>
            <a:r>
              <a:rPr lang="en-US" sz="2000" b="1" dirty="0">
                <a:latin typeface="Uni Sans Book" charset="0"/>
                <a:ea typeface="Uni Sans Book" charset="0"/>
                <a:cs typeface="Uni Sans Book" charset="0"/>
              </a:rPr>
              <a:t>64 </a:t>
            </a:r>
            <a:r>
              <a:rPr lang="en-US" sz="1600" b="1" dirty="0">
                <a:latin typeface="Uni Sans Book" charset="0"/>
                <a:ea typeface="Uni Sans Book" charset="0"/>
                <a:cs typeface="Uni Sans Book" charset="0"/>
              </a:rPr>
              <a:t>x</a:t>
            </a:r>
            <a:r>
              <a:rPr lang="en-US" sz="2000" b="1" dirty="0">
                <a:latin typeface="Uni Sans Book" charset="0"/>
                <a:ea typeface="Uni Sans Book" charset="0"/>
                <a:cs typeface="Uni Sans Book" charset="0"/>
              </a:rPr>
              <a:t> 64 </a:t>
            </a:r>
            <a:r>
              <a:rPr lang="en-US" sz="1600" b="1" dirty="0">
                <a:latin typeface="Uni Sans Book" charset="0"/>
                <a:ea typeface="Uni Sans Book" charset="0"/>
                <a:cs typeface="Uni Sans Book" charset="0"/>
              </a:rPr>
              <a:t>x</a:t>
            </a:r>
            <a:r>
              <a:rPr lang="en-US" sz="2000" b="1" dirty="0">
                <a:latin typeface="Uni Sans Book" charset="0"/>
                <a:ea typeface="Uni Sans Book" charset="0"/>
                <a:cs typeface="Uni Sans Book" charset="0"/>
              </a:rPr>
              <a:t> 3</a:t>
            </a:r>
          </a:p>
        </p:txBody>
      </p:sp>
      <p:cxnSp>
        <p:nvCxnSpPr>
          <p:cNvPr id="20" name="Straight Arrow Connector 19">
            <a:extLst>
              <a:ext uri="{FF2B5EF4-FFF2-40B4-BE49-F238E27FC236}">
                <a16:creationId xmlns:a16="http://schemas.microsoft.com/office/drawing/2014/main" id="{E5402205-510D-404C-852D-3171AC6B9113}"/>
              </a:ext>
            </a:extLst>
          </p:cNvPr>
          <p:cNvCxnSpPr>
            <a:cxnSpLocks/>
            <a:stCxn id="3" idx="3"/>
            <a:endCxn id="2" idx="1"/>
          </p:cNvCxnSpPr>
          <p:nvPr/>
        </p:nvCxnSpPr>
        <p:spPr>
          <a:xfrm flipV="1">
            <a:off x="9793224" y="8142732"/>
            <a:ext cx="898017" cy="11407"/>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22" name="Straight Arrow Connector 21">
            <a:extLst>
              <a:ext uri="{FF2B5EF4-FFF2-40B4-BE49-F238E27FC236}">
                <a16:creationId xmlns:a16="http://schemas.microsoft.com/office/drawing/2014/main" id="{A64BA4A7-A6C4-437F-9C25-E9F0EBE5AE3A}"/>
              </a:ext>
            </a:extLst>
          </p:cNvPr>
          <p:cNvCxnSpPr>
            <a:stCxn id="2" idx="3"/>
            <a:endCxn id="6" idx="1"/>
          </p:cNvCxnSpPr>
          <p:nvPr/>
        </p:nvCxnSpPr>
        <p:spPr>
          <a:xfrm>
            <a:off x="14348841" y="8142732"/>
            <a:ext cx="659511" cy="212"/>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24" name="Straight Arrow Connector 23">
            <a:extLst>
              <a:ext uri="{FF2B5EF4-FFF2-40B4-BE49-F238E27FC236}">
                <a16:creationId xmlns:a16="http://schemas.microsoft.com/office/drawing/2014/main" id="{744D4E71-F224-43BC-8DC4-2C370C125783}"/>
              </a:ext>
            </a:extLst>
          </p:cNvPr>
          <p:cNvCxnSpPr>
            <a:stCxn id="6" idx="3"/>
            <a:endCxn id="7" idx="1"/>
          </p:cNvCxnSpPr>
          <p:nvPr/>
        </p:nvCxnSpPr>
        <p:spPr>
          <a:xfrm>
            <a:off x="16837152" y="8142944"/>
            <a:ext cx="925449" cy="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a:extLst>
              <a:ext uri="{FF2B5EF4-FFF2-40B4-BE49-F238E27FC236}">
                <a16:creationId xmlns:a16="http://schemas.microsoft.com/office/drawing/2014/main" id="{677DC7C4-1C78-41F8-8E6A-5C3EF22A64D0}"/>
              </a:ext>
            </a:extLst>
          </p:cNvPr>
          <p:cNvCxnSpPr>
            <a:stCxn id="7" idx="3"/>
            <a:endCxn id="8" idx="1"/>
          </p:cNvCxnSpPr>
          <p:nvPr/>
        </p:nvCxnSpPr>
        <p:spPr>
          <a:xfrm flipV="1">
            <a:off x="18677001" y="8142947"/>
            <a:ext cx="1497330" cy="1"/>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28" name="Straight Arrow Connector 27">
            <a:extLst>
              <a:ext uri="{FF2B5EF4-FFF2-40B4-BE49-F238E27FC236}">
                <a16:creationId xmlns:a16="http://schemas.microsoft.com/office/drawing/2014/main" id="{FB779D20-6FAD-4344-845F-87472BFB5F38}"/>
              </a:ext>
            </a:extLst>
          </p:cNvPr>
          <p:cNvCxnSpPr>
            <a:stCxn id="8" idx="3"/>
            <a:endCxn id="9" idx="1"/>
          </p:cNvCxnSpPr>
          <p:nvPr/>
        </p:nvCxnSpPr>
        <p:spPr>
          <a:xfrm flipV="1">
            <a:off x="20631531" y="8142732"/>
            <a:ext cx="1954149" cy="215"/>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sp>
        <p:nvSpPr>
          <p:cNvPr id="57" name="Rectangle 56">
            <a:extLst>
              <a:ext uri="{FF2B5EF4-FFF2-40B4-BE49-F238E27FC236}">
                <a16:creationId xmlns:a16="http://schemas.microsoft.com/office/drawing/2014/main" id="{AD1DBC31-83E7-4AA5-B6B1-916E404B73ED}"/>
              </a:ext>
            </a:extLst>
          </p:cNvPr>
          <p:cNvSpPr/>
          <p:nvPr/>
        </p:nvSpPr>
        <p:spPr>
          <a:xfrm>
            <a:off x="17907249" y="12099312"/>
            <a:ext cx="36576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a:extLst>
              <a:ext uri="{FF2B5EF4-FFF2-40B4-BE49-F238E27FC236}">
                <a16:creationId xmlns:a16="http://schemas.microsoft.com/office/drawing/2014/main" id="{8B237FEC-2479-4034-BB05-F76C9E673CA3}"/>
              </a:ext>
            </a:extLst>
          </p:cNvPr>
          <p:cNvSpPr/>
          <p:nvPr/>
        </p:nvSpPr>
        <p:spPr>
          <a:xfrm>
            <a:off x="15483278" y="11870924"/>
            <a:ext cx="1828800" cy="137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277BD51-78DB-43B1-ADC6-B552BD50B01C}"/>
              </a:ext>
            </a:extLst>
          </p:cNvPr>
          <p:cNvSpPr/>
          <p:nvPr/>
        </p:nvSpPr>
        <p:spPr>
          <a:xfrm>
            <a:off x="13715123" y="11642328"/>
            <a:ext cx="9144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C8B6222-F886-4E7B-A515-F06A63C32CAE}"/>
              </a:ext>
            </a:extLst>
          </p:cNvPr>
          <p:cNvSpPr/>
          <p:nvPr/>
        </p:nvSpPr>
        <p:spPr>
          <a:xfrm>
            <a:off x="11625735" y="11413727"/>
            <a:ext cx="457200"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9C4B8970-DE1A-4EC6-9770-D852777EAFC0}"/>
              </a:ext>
            </a:extLst>
          </p:cNvPr>
          <p:cNvSpPr/>
          <p:nvPr/>
        </p:nvSpPr>
        <p:spPr>
          <a:xfrm>
            <a:off x="9330385" y="11184912"/>
            <a:ext cx="228600" cy="2743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E2311E61-06A2-4CCE-AA85-056B72F9402B}"/>
              </a:ext>
            </a:extLst>
          </p:cNvPr>
          <p:cNvSpPr/>
          <p:nvPr/>
        </p:nvSpPr>
        <p:spPr>
          <a:xfrm>
            <a:off x="22292646" y="12289087"/>
            <a:ext cx="521633" cy="534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6EAD13F1-33E5-4537-B7AA-D3A282B9566E}"/>
              </a:ext>
            </a:extLst>
          </p:cNvPr>
          <p:cNvSpPr txBox="1"/>
          <p:nvPr/>
        </p:nvSpPr>
        <p:spPr>
          <a:xfrm>
            <a:off x="12865261" y="10609525"/>
            <a:ext cx="5635398" cy="553998"/>
          </a:xfrm>
          <a:prstGeom prst="rect">
            <a:avLst/>
          </a:prstGeom>
          <a:noFill/>
        </p:spPr>
        <p:txBody>
          <a:bodyPr wrap="square" rtlCol="0">
            <a:spAutoFit/>
          </a:bodyPr>
          <a:lstStyle/>
          <a:p>
            <a:pPr algn="ctr"/>
            <a:r>
              <a:rPr lang="en-US" sz="3000" b="1" dirty="0">
                <a:solidFill>
                  <a:srgbClr val="00B050"/>
                </a:solidFill>
                <a:latin typeface="Uni Sans Book" charset="0"/>
                <a:ea typeface="Uni Sans Book" charset="0"/>
                <a:cs typeface="Uni Sans Book" charset="0"/>
              </a:rPr>
              <a:t>Discriminator Network</a:t>
            </a:r>
          </a:p>
        </p:txBody>
      </p:sp>
      <p:sp>
        <p:nvSpPr>
          <p:cNvPr id="74" name="Left Brace 73">
            <a:extLst>
              <a:ext uri="{FF2B5EF4-FFF2-40B4-BE49-F238E27FC236}">
                <a16:creationId xmlns:a16="http://schemas.microsoft.com/office/drawing/2014/main" id="{E32B9CBE-3CD9-453E-9C03-1446F6C330CB}"/>
              </a:ext>
            </a:extLst>
          </p:cNvPr>
          <p:cNvSpPr/>
          <p:nvPr/>
        </p:nvSpPr>
        <p:spPr>
          <a:xfrm>
            <a:off x="8814391" y="7390846"/>
            <a:ext cx="281967" cy="152961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p>
        </p:txBody>
      </p:sp>
      <p:cxnSp>
        <p:nvCxnSpPr>
          <p:cNvPr id="76" name="Straight Arrow Connector 75">
            <a:extLst>
              <a:ext uri="{FF2B5EF4-FFF2-40B4-BE49-F238E27FC236}">
                <a16:creationId xmlns:a16="http://schemas.microsoft.com/office/drawing/2014/main" id="{60776238-CD59-4B7D-B56D-19A31779B083}"/>
              </a:ext>
            </a:extLst>
          </p:cNvPr>
          <p:cNvCxnSpPr>
            <a:stCxn id="61" idx="3"/>
            <a:endCxn id="60" idx="1"/>
          </p:cNvCxnSpPr>
          <p:nvPr/>
        </p:nvCxnSpPr>
        <p:spPr>
          <a:xfrm>
            <a:off x="9558985" y="12556512"/>
            <a:ext cx="2066750" cy="21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CCB7566-01BE-4817-A437-94CF856D50CC}"/>
              </a:ext>
            </a:extLst>
          </p:cNvPr>
          <p:cNvCxnSpPr>
            <a:stCxn id="60" idx="3"/>
            <a:endCxn id="59" idx="1"/>
          </p:cNvCxnSpPr>
          <p:nvPr/>
        </p:nvCxnSpPr>
        <p:spPr>
          <a:xfrm>
            <a:off x="12082935" y="12556727"/>
            <a:ext cx="1632188" cy="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CCB3C143-5AFB-4D09-B090-9251C87CFB48}"/>
              </a:ext>
            </a:extLst>
          </p:cNvPr>
          <p:cNvCxnSpPr>
            <a:stCxn id="59" idx="3"/>
            <a:endCxn id="58" idx="1"/>
          </p:cNvCxnSpPr>
          <p:nvPr/>
        </p:nvCxnSpPr>
        <p:spPr>
          <a:xfrm flipV="1">
            <a:off x="14629523" y="12556724"/>
            <a:ext cx="853755" cy="4"/>
          </a:xfrm>
          <a:prstGeom prst="straightConnector1">
            <a:avLst/>
          </a:prstGeom>
          <a:ln w="57150">
            <a:tailEnd type="triangle"/>
          </a:ln>
        </p:spPr>
        <p:style>
          <a:lnRef idx="3">
            <a:schemeClr val="accent1"/>
          </a:lnRef>
          <a:fillRef idx="0">
            <a:schemeClr val="accent1"/>
          </a:fillRef>
          <a:effectRef idx="2">
            <a:schemeClr val="accent1"/>
          </a:effectRef>
          <a:fontRef idx="minor">
            <a:schemeClr val="tx1"/>
          </a:fontRef>
        </p:style>
      </p:cxnSp>
      <p:cxnSp>
        <p:nvCxnSpPr>
          <p:cNvPr id="82" name="Straight Arrow Connector 81">
            <a:extLst>
              <a:ext uri="{FF2B5EF4-FFF2-40B4-BE49-F238E27FC236}">
                <a16:creationId xmlns:a16="http://schemas.microsoft.com/office/drawing/2014/main" id="{3D7C2890-1CA5-4EE4-BD92-99C57691B054}"/>
              </a:ext>
            </a:extLst>
          </p:cNvPr>
          <p:cNvCxnSpPr>
            <a:stCxn id="58" idx="3"/>
            <a:endCxn id="57" idx="1"/>
          </p:cNvCxnSpPr>
          <p:nvPr/>
        </p:nvCxnSpPr>
        <p:spPr>
          <a:xfrm flipV="1">
            <a:off x="17312078" y="12556512"/>
            <a:ext cx="595171" cy="2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B7330A0-7E3A-48E6-9850-21DF21DF625B}"/>
              </a:ext>
            </a:extLst>
          </p:cNvPr>
          <p:cNvCxnSpPr>
            <a:cxnSpLocks/>
            <a:stCxn id="57" idx="3"/>
            <a:endCxn id="72" idx="1"/>
          </p:cNvCxnSpPr>
          <p:nvPr/>
        </p:nvCxnSpPr>
        <p:spPr>
          <a:xfrm>
            <a:off x="21564849" y="12556512"/>
            <a:ext cx="727797"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4A3525D7-81CF-41FD-A940-2089D1951BCF}"/>
              </a:ext>
            </a:extLst>
          </p:cNvPr>
          <p:cNvSpPr txBox="1"/>
          <p:nvPr/>
        </p:nvSpPr>
        <p:spPr>
          <a:xfrm>
            <a:off x="8182986" y="7954084"/>
            <a:ext cx="671109" cy="400110"/>
          </a:xfrm>
          <a:prstGeom prst="rect">
            <a:avLst/>
          </a:prstGeom>
          <a:noFill/>
        </p:spPr>
        <p:txBody>
          <a:bodyPr wrap="square" rtlCol="0">
            <a:spAutoFit/>
          </a:bodyPr>
          <a:lstStyle/>
          <a:p>
            <a:pPr algn="ctr"/>
            <a:r>
              <a:rPr lang="en-US" sz="2000" b="1" dirty="0">
                <a:latin typeface="Uni Sans Book" charset="0"/>
                <a:ea typeface="Uni Sans Book" charset="0"/>
                <a:cs typeface="Uni Sans Book" charset="0"/>
              </a:rPr>
              <a:t>100</a:t>
            </a:r>
          </a:p>
        </p:txBody>
      </p:sp>
      <p:sp>
        <p:nvSpPr>
          <p:cNvPr id="90" name="TextBox 89">
            <a:extLst>
              <a:ext uri="{FF2B5EF4-FFF2-40B4-BE49-F238E27FC236}">
                <a16:creationId xmlns:a16="http://schemas.microsoft.com/office/drawing/2014/main" id="{A0589493-3AB8-4B07-9DB8-38BDF9E993A6}"/>
              </a:ext>
            </a:extLst>
          </p:cNvPr>
          <p:cNvSpPr txBox="1"/>
          <p:nvPr/>
        </p:nvSpPr>
        <p:spPr>
          <a:xfrm>
            <a:off x="23093377" y="12356673"/>
            <a:ext cx="521633" cy="400110"/>
          </a:xfrm>
          <a:prstGeom prst="rect">
            <a:avLst/>
          </a:prstGeom>
          <a:noFill/>
        </p:spPr>
        <p:txBody>
          <a:bodyPr wrap="square" rtlCol="0">
            <a:spAutoFit/>
          </a:bodyPr>
          <a:lstStyle/>
          <a:p>
            <a:pPr algn="ctr"/>
            <a:r>
              <a:rPr lang="en-US" sz="2000" b="1" dirty="0">
                <a:latin typeface="Uni Sans Book" charset="0"/>
                <a:ea typeface="Uni Sans Book" charset="0"/>
                <a:cs typeface="Uni Sans Book" charset="0"/>
              </a:rPr>
              <a:t>1</a:t>
            </a:r>
          </a:p>
        </p:txBody>
      </p:sp>
      <p:sp>
        <p:nvSpPr>
          <p:cNvPr id="91" name="Right Brace 90">
            <a:extLst>
              <a:ext uri="{FF2B5EF4-FFF2-40B4-BE49-F238E27FC236}">
                <a16:creationId xmlns:a16="http://schemas.microsoft.com/office/drawing/2014/main" id="{85876878-82C8-445B-AF0B-2F6B1EEFF012}"/>
              </a:ext>
            </a:extLst>
          </p:cNvPr>
          <p:cNvSpPr/>
          <p:nvPr/>
        </p:nvSpPr>
        <p:spPr>
          <a:xfrm>
            <a:off x="23020443" y="12240003"/>
            <a:ext cx="151445" cy="633015"/>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Right Brace 91">
            <a:extLst>
              <a:ext uri="{FF2B5EF4-FFF2-40B4-BE49-F238E27FC236}">
                <a16:creationId xmlns:a16="http://schemas.microsoft.com/office/drawing/2014/main" id="{E00C644B-1348-45D0-862D-E2006431E5D1}"/>
              </a:ext>
            </a:extLst>
          </p:cNvPr>
          <p:cNvSpPr/>
          <p:nvPr/>
        </p:nvSpPr>
        <p:spPr>
          <a:xfrm rot="5400000">
            <a:off x="12333672" y="7942781"/>
            <a:ext cx="337302" cy="3622166"/>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Right Brace 92">
            <a:extLst>
              <a:ext uri="{FF2B5EF4-FFF2-40B4-BE49-F238E27FC236}">
                <a16:creationId xmlns:a16="http://schemas.microsoft.com/office/drawing/2014/main" id="{E09FF120-BB37-4A82-8360-FC7FB9560C1D}"/>
              </a:ext>
            </a:extLst>
          </p:cNvPr>
          <p:cNvSpPr/>
          <p:nvPr/>
        </p:nvSpPr>
        <p:spPr>
          <a:xfrm rot="5400000">
            <a:off x="15734792" y="8845594"/>
            <a:ext cx="228089" cy="176403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4" name="Right Brace 93">
            <a:extLst>
              <a:ext uri="{FF2B5EF4-FFF2-40B4-BE49-F238E27FC236}">
                <a16:creationId xmlns:a16="http://schemas.microsoft.com/office/drawing/2014/main" id="{D95FF893-7AD9-48E7-9118-044462D79073}"/>
              </a:ext>
            </a:extLst>
          </p:cNvPr>
          <p:cNvSpPr/>
          <p:nvPr/>
        </p:nvSpPr>
        <p:spPr>
          <a:xfrm rot="5400000">
            <a:off x="18105756" y="9275181"/>
            <a:ext cx="228090" cy="91440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5" name="Right Brace 94">
            <a:extLst>
              <a:ext uri="{FF2B5EF4-FFF2-40B4-BE49-F238E27FC236}">
                <a16:creationId xmlns:a16="http://schemas.microsoft.com/office/drawing/2014/main" id="{53FFE554-8CD2-4A4B-A29A-79F5820A7C16}"/>
              </a:ext>
            </a:extLst>
          </p:cNvPr>
          <p:cNvSpPr/>
          <p:nvPr/>
        </p:nvSpPr>
        <p:spPr>
          <a:xfrm rot="5400000">
            <a:off x="20288886" y="9508989"/>
            <a:ext cx="228090" cy="45720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Right Brace 95">
            <a:extLst>
              <a:ext uri="{FF2B5EF4-FFF2-40B4-BE49-F238E27FC236}">
                <a16:creationId xmlns:a16="http://schemas.microsoft.com/office/drawing/2014/main" id="{2D0F387D-7FCA-41ED-B763-81E012B83E11}"/>
              </a:ext>
            </a:extLst>
          </p:cNvPr>
          <p:cNvSpPr/>
          <p:nvPr/>
        </p:nvSpPr>
        <p:spPr>
          <a:xfrm rot="5400000">
            <a:off x="22578174" y="9609058"/>
            <a:ext cx="211394" cy="260818"/>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TextBox 100">
            <a:extLst>
              <a:ext uri="{FF2B5EF4-FFF2-40B4-BE49-F238E27FC236}">
                <a16:creationId xmlns:a16="http://schemas.microsoft.com/office/drawing/2014/main" id="{97807AD1-F51A-47FE-AD28-80335E8570C4}"/>
              </a:ext>
            </a:extLst>
          </p:cNvPr>
          <p:cNvSpPr txBox="1"/>
          <p:nvPr/>
        </p:nvSpPr>
        <p:spPr>
          <a:xfrm>
            <a:off x="18942427" y="14408211"/>
            <a:ext cx="1594104" cy="400110"/>
          </a:xfrm>
          <a:prstGeom prst="rect">
            <a:avLst/>
          </a:prstGeom>
          <a:noFill/>
        </p:spPr>
        <p:txBody>
          <a:bodyPr wrap="square" rtlCol="0">
            <a:spAutoFit/>
          </a:bodyPr>
          <a:lstStyle/>
          <a:p>
            <a:pPr algn="ctr"/>
            <a:r>
              <a:rPr lang="en-US" sz="2000" b="1" dirty="0">
                <a:latin typeface="Uni Sans Book" charset="0"/>
                <a:ea typeface="Uni Sans Book" charset="0"/>
                <a:cs typeface="Uni Sans Book" charset="0"/>
              </a:rPr>
              <a:t>4 </a:t>
            </a:r>
            <a:r>
              <a:rPr lang="en-US" sz="1600" b="1" dirty="0">
                <a:latin typeface="Uni Sans Book" charset="0"/>
                <a:ea typeface="Uni Sans Book" charset="0"/>
                <a:cs typeface="Uni Sans Book" charset="0"/>
              </a:rPr>
              <a:t>x</a:t>
            </a:r>
            <a:r>
              <a:rPr lang="en-US" sz="2000" b="1" dirty="0">
                <a:latin typeface="Uni Sans Book" charset="0"/>
                <a:ea typeface="Uni Sans Book" charset="0"/>
                <a:cs typeface="Uni Sans Book" charset="0"/>
              </a:rPr>
              <a:t> 4 </a:t>
            </a:r>
            <a:r>
              <a:rPr lang="en-US" sz="1600" b="1" dirty="0">
                <a:latin typeface="Uni Sans Book" charset="0"/>
                <a:ea typeface="Uni Sans Book" charset="0"/>
                <a:cs typeface="Uni Sans Book" charset="0"/>
              </a:rPr>
              <a:t>x</a:t>
            </a:r>
            <a:r>
              <a:rPr lang="en-US" sz="2000" b="1" dirty="0">
                <a:latin typeface="Uni Sans Book" charset="0"/>
                <a:ea typeface="Uni Sans Book" charset="0"/>
                <a:cs typeface="Uni Sans Book" charset="0"/>
              </a:rPr>
              <a:t> 1024</a:t>
            </a:r>
          </a:p>
        </p:txBody>
      </p:sp>
      <p:sp>
        <p:nvSpPr>
          <p:cNvPr id="102" name="Right Brace 101">
            <a:extLst>
              <a:ext uri="{FF2B5EF4-FFF2-40B4-BE49-F238E27FC236}">
                <a16:creationId xmlns:a16="http://schemas.microsoft.com/office/drawing/2014/main" id="{271BB8B6-DED1-4169-8952-D266B2B4BBD5}"/>
              </a:ext>
            </a:extLst>
          </p:cNvPr>
          <p:cNvSpPr/>
          <p:nvPr/>
        </p:nvSpPr>
        <p:spPr>
          <a:xfrm rot="5400000">
            <a:off x="19539013" y="12497105"/>
            <a:ext cx="337302" cy="3622166"/>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4" name="TextBox 103">
            <a:extLst>
              <a:ext uri="{FF2B5EF4-FFF2-40B4-BE49-F238E27FC236}">
                <a16:creationId xmlns:a16="http://schemas.microsoft.com/office/drawing/2014/main" id="{0E91A69A-8895-4457-864C-A935FA820D6E}"/>
              </a:ext>
            </a:extLst>
          </p:cNvPr>
          <p:cNvSpPr txBox="1"/>
          <p:nvPr/>
        </p:nvSpPr>
        <p:spPr>
          <a:xfrm>
            <a:off x="8622550" y="14360697"/>
            <a:ext cx="1594104" cy="400110"/>
          </a:xfrm>
          <a:prstGeom prst="rect">
            <a:avLst/>
          </a:prstGeom>
          <a:noFill/>
        </p:spPr>
        <p:txBody>
          <a:bodyPr wrap="square" rtlCol="0">
            <a:spAutoFit/>
          </a:bodyPr>
          <a:lstStyle/>
          <a:p>
            <a:pPr algn="ctr"/>
            <a:r>
              <a:rPr lang="en-US" sz="2000" b="1" dirty="0">
                <a:latin typeface="Uni Sans Book" charset="0"/>
                <a:ea typeface="Uni Sans Book" charset="0"/>
                <a:cs typeface="Uni Sans Book" charset="0"/>
              </a:rPr>
              <a:t>64 </a:t>
            </a:r>
            <a:r>
              <a:rPr lang="en-US" sz="1600" b="1" dirty="0">
                <a:latin typeface="Uni Sans Book" charset="0"/>
                <a:ea typeface="Uni Sans Book" charset="0"/>
                <a:cs typeface="Uni Sans Book" charset="0"/>
              </a:rPr>
              <a:t>x</a:t>
            </a:r>
            <a:r>
              <a:rPr lang="en-US" sz="2000" b="1" dirty="0">
                <a:latin typeface="Uni Sans Book" charset="0"/>
                <a:ea typeface="Uni Sans Book" charset="0"/>
                <a:cs typeface="Uni Sans Book" charset="0"/>
              </a:rPr>
              <a:t> 64 </a:t>
            </a:r>
            <a:r>
              <a:rPr lang="en-US" sz="1600" b="1" dirty="0">
                <a:latin typeface="Uni Sans Book" charset="0"/>
                <a:ea typeface="Uni Sans Book" charset="0"/>
                <a:cs typeface="Uni Sans Book" charset="0"/>
              </a:rPr>
              <a:t>x</a:t>
            </a:r>
            <a:r>
              <a:rPr lang="en-US" sz="2000" b="1" dirty="0">
                <a:latin typeface="Uni Sans Book" charset="0"/>
                <a:ea typeface="Uni Sans Book" charset="0"/>
                <a:cs typeface="Uni Sans Book" charset="0"/>
              </a:rPr>
              <a:t> 3</a:t>
            </a:r>
          </a:p>
        </p:txBody>
      </p:sp>
      <p:sp>
        <p:nvSpPr>
          <p:cNvPr id="105" name="Right Brace 104">
            <a:extLst>
              <a:ext uri="{FF2B5EF4-FFF2-40B4-BE49-F238E27FC236}">
                <a16:creationId xmlns:a16="http://schemas.microsoft.com/office/drawing/2014/main" id="{9328A434-6F94-4BB6-9CC5-F3572292D09B}"/>
              </a:ext>
            </a:extLst>
          </p:cNvPr>
          <p:cNvSpPr/>
          <p:nvPr/>
        </p:nvSpPr>
        <p:spPr>
          <a:xfrm rot="5400000">
            <a:off x="9297796" y="14122956"/>
            <a:ext cx="211394" cy="260818"/>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2" name="TextBox 111">
            <a:extLst>
              <a:ext uri="{FF2B5EF4-FFF2-40B4-BE49-F238E27FC236}">
                <a16:creationId xmlns:a16="http://schemas.microsoft.com/office/drawing/2014/main" id="{75527DC1-EC2C-45B6-AA6A-EB30931045AE}"/>
              </a:ext>
            </a:extLst>
          </p:cNvPr>
          <p:cNvSpPr txBox="1"/>
          <p:nvPr/>
        </p:nvSpPr>
        <p:spPr>
          <a:xfrm>
            <a:off x="10972320" y="14362145"/>
            <a:ext cx="1764030" cy="400110"/>
          </a:xfrm>
          <a:prstGeom prst="rect">
            <a:avLst/>
          </a:prstGeom>
          <a:noFill/>
        </p:spPr>
        <p:txBody>
          <a:bodyPr wrap="square" rtlCol="0">
            <a:spAutoFit/>
          </a:bodyPr>
          <a:lstStyle/>
          <a:p>
            <a:pPr algn="ctr"/>
            <a:r>
              <a:rPr lang="en-US" sz="2000" b="1" dirty="0">
                <a:latin typeface="Uni Sans Book" charset="0"/>
                <a:ea typeface="Uni Sans Book" charset="0"/>
                <a:cs typeface="Uni Sans Book" charset="0"/>
              </a:rPr>
              <a:t>32 </a:t>
            </a:r>
            <a:r>
              <a:rPr lang="en-US" sz="1600" b="1" dirty="0">
                <a:latin typeface="Uni Sans Book" charset="0"/>
                <a:ea typeface="Uni Sans Book" charset="0"/>
                <a:cs typeface="Uni Sans Book" charset="0"/>
              </a:rPr>
              <a:t>x</a:t>
            </a:r>
            <a:r>
              <a:rPr lang="en-US" sz="2000" b="1" dirty="0">
                <a:latin typeface="Uni Sans Book" charset="0"/>
                <a:ea typeface="Uni Sans Book" charset="0"/>
                <a:cs typeface="Uni Sans Book" charset="0"/>
              </a:rPr>
              <a:t> 32 </a:t>
            </a:r>
            <a:r>
              <a:rPr lang="en-US" sz="1600" b="1" dirty="0">
                <a:latin typeface="Uni Sans Book" charset="0"/>
                <a:ea typeface="Uni Sans Book" charset="0"/>
                <a:cs typeface="Uni Sans Book" charset="0"/>
              </a:rPr>
              <a:t>x</a:t>
            </a:r>
            <a:r>
              <a:rPr lang="en-US" sz="2000" b="1" dirty="0">
                <a:latin typeface="Uni Sans Book" charset="0"/>
                <a:ea typeface="Uni Sans Book" charset="0"/>
                <a:cs typeface="Uni Sans Book" charset="0"/>
              </a:rPr>
              <a:t> 128</a:t>
            </a:r>
          </a:p>
        </p:txBody>
      </p:sp>
      <p:sp>
        <p:nvSpPr>
          <p:cNvPr id="113" name="Right Brace 112">
            <a:extLst>
              <a:ext uri="{FF2B5EF4-FFF2-40B4-BE49-F238E27FC236}">
                <a16:creationId xmlns:a16="http://schemas.microsoft.com/office/drawing/2014/main" id="{19B713CE-8B4E-4E7F-9B14-D18DBF90599D}"/>
              </a:ext>
            </a:extLst>
          </p:cNvPr>
          <p:cNvSpPr/>
          <p:nvPr/>
        </p:nvSpPr>
        <p:spPr>
          <a:xfrm rot="5400000">
            <a:off x="11731442" y="14041203"/>
            <a:ext cx="228090" cy="45720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4" name="TextBox 113">
            <a:extLst>
              <a:ext uri="{FF2B5EF4-FFF2-40B4-BE49-F238E27FC236}">
                <a16:creationId xmlns:a16="http://schemas.microsoft.com/office/drawing/2014/main" id="{F151A2BB-4309-46B4-820C-A389E4D5F63F}"/>
              </a:ext>
            </a:extLst>
          </p:cNvPr>
          <p:cNvSpPr txBox="1"/>
          <p:nvPr/>
        </p:nvSpPr>
        <p:spPr>
          <a:xfrm>
            <a:off x="13273101" y="14399761"/>
            <a:ext cx="1764030" cy="400110"/>
          </a:xfrm>
          <a:prstGeom prst="rect">
            <a:avLst/>
          </a:prstGeom>
          <a:noFill/>
        </p:spPr>
        <p:txBody>
          <a:bodyPr wrap="square" rtlCol="0">
            <a:spAutoFit/>
          </a:bodyPr>
          <a:lstStyle/>
          <a:p>
            <a:pPr algn="ctr"/>
            <a:r>
              <a:rPr lang="en-US" sz="2000" b="1" dirty="0">
                <a:latin typeface="Uni Sans Book" charset="0"/>
                <a:ea typeface="Uni Sans Book" charset="0"/>
                <a:cs typeface="Uni Sans Book" charset="0"/>
              </a:rPr>
              <a:t>16 </a:t>
            </a:r>
            <a:r>
              <a:rPr lang="en-US" sz="1600" b="1" dirty="0">
                <a:latin typeface="Uni Sans Book" charset="0"/>
                <a:ea typeface="Uni Sans Book" charset="0"/>
                <a:cs typeface="Uni Sans Book" charset="0"/>
              </a:rPr>
              <a:t>x</a:t>
            </a:r>
            <a:r>
              <a:rPr lang="en-US" sz="2000" b="1" dirty="0">
                <a:latin typeface="Uni Sans Book" charset="0"/>
                <a:ea typeface="Uni Sans Book" charset="0"/>
                <a:cs typeface="Uni Sans Book" charset="0"/>
              </a:rPr>
              <a:t> 16 </a:t>
            </a:r>
            <a:r>
              <a:rPr lang="en-US" sz="1600" b="1" dirty="0">
                <a:latin typeface="Uni Sans Book" charset="0"/>
                <a:ea typeface="Uni Sans Book" charset="0"/>
                <a:cs typeface="Uni Sans Book" charset="0"/>
              </a:rPr>
              <a:t>x</a:t>
            </a:r>
            <a:r>
              <a:rPr lang="en-US" sz="2000" b="1" dirty="0">
                <a:latin typeface="Uni Sans Book" charset="0"/>
                <a:ea typeface="Uni Sans Book" charset="0"/>
                <a:cs typeface="Uni Sans Book" charset="0"/>
              </a:rPr>
              <a:t> 256</a:t>
            </a:r>
          </a:p>
        </p:txBody>
      </p:sp>
      <p:sp>
        <p:nvSpPr>
          <p:cNvPr id="115" name="Right Brace 114">
            <a:extLst>
              <a:ext uri="{FF2B5EF4-FFF2-40B4-BE49-F238E27FC236}">
                <a16:creationId xmlns:a16="http://schemas.microsoft.com/office/drawing/2014/main" id="{9D243C0F-3193-4E16-92A3-2564834C0D85}"/>
              </a:ext>
            </a:extLst>
          </p:cNvPr>
          <p:cNvSpPr/>
          <p:nvPr/>
        </p:nvSpPr>
        <p:spPr>
          <a:xfrm rot="5400000">
            <a:off x="14041071" y="13832223"/>
            <a:ext cx="228090" cy="91440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6" name="TextBox 115">
            <a:extLst>
              <a:ext uri="{FF2B5EF4-FFF2-40B4-BE49-F238E27FC236}">
                <a16:creationId xmlns:a16="http://schemas.microsoft.com/office/drawing/2014/main" id="{52F519E0-C931-4162-B9A7-9CAC139F2DE6}"/>
              </a:ext>
            </a:extLst>
          </p:cNvPr>
          <p:cNvSpPr txBox="1"/>
          <p:nvPr/>
        </p:nvSpPr>
        <p:spPr>
          <a:xfrm>
            <a:off x="15615646" y="14400417"/>
            <a:ext cx="1594104" cy="400110"/>
          </a:xfrm>
          <a:prstGeom prst="rect">
            <a:avLst/>
          </a:prstGeom>
          <a:noFill/>
        </p:spPr>
        <p:txBody>
          <a:bodyPr wrap="square" rtlCol="0">
            <a:spAutoFit/>
          </a:bodyPr>
          <a:lstStyle/>
          <a:p>
            <a:pPr algn="ctr"/>
            <a:r>
              <a:rPr lang="en-US" sz="2000" b="1" dirty="0">
                <a:latin typeface="Uni Sans Book" charset="0"/>
                <a:ea typeface="Uni Sans Book" charset="0"/>
                <a:cs typeface="Uni Sans Book" charset="0"/>
              </a:rPr>
              <a:t>8 </a:t>
            </a:r>
            <a:r>
              <a:rPr lang="en-US" sz="1600" b="1" dirty="0">
                <a:latin typeface="Uni Sans Book" charset="0"/>
                <a:ea typeface="Uni Sans Book" charset="0"/>
                <a:cs typeface="Uni Sans Book" charset="0"/>
              </a:rPr>
              <a:t>x</a:t>
            </a:r>
            <a:r>
              <a:rPr lang="en-US" sz="2000" b="1" dirty="0">
                <a:latin typeface="Uni Sans Book" charset="0"/>
                <a:ea typeface="Uni Sans Book" charset="0"/>
                <a:cs typeface="Uni Sans Book" charset="0"/>
              </a:rPr>
              <a:t> 8 </a:t>
            </a:r>
            <a:r>
              <a:rPr lang="en-US" sz="1600" b="1" dirty="0">
                <a:latin typeface="Uni Sans Book" charset="0"/>
                <a:ea typeface="Uni Sans Book" charset="0"/>
                <a:cs typeface="Uni Sans Book" charset="0"/>
              </a:rPr>
              <a:t>x</a:t>
            </a:r>
            <a:r>
              <a:rPr lang="en-US" sz="2000" b="1" dirty="0">
                <a:latin typeface="Uni Sans Book" charset="0"/>
                <a:ea typeface="Uni Sans Book" charset="0"/>
                <a:cs typeface="Uni Sans Book" charset="0"/>
              </a:rPr>
              <a:t> 512</a:t>
            </a:r>
          </a:p>
        </p:txBody>
      </p:sp>
      <p:sp>
        <p:nvSpPr>
          <p:cNvPr id="117" name="Right Brace 116">
            <a:extLst>
              <a:ext uri="{FF2B5EF4-FFF2-40B4-BE49-F238E27FC236}">
                <a16:creationId xmlns:a16="http://schemas.microsoft.com/office/drawing/2014/main" id="{6A532A20-1AA2-461C-AA3B-7B06161A65CC}"/>
              </a:ext>
            </a:extLst>
          </p:cNvPr>
          <p:cNvSpPr/>
          <p:nvPr/>
        </p:nvSpPr>
        <p:spPr>
          <a:xfrm rot="5400000">
            <a:off x="16224738" y="13413388"/>
            <a:ext cx="228089" cy="1764030"/>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9" name="TextBox 118">
            <a:extLst>
              <a:ext uri="{FF2B5EF4-FFF2-40B4-BE49-F238E27FC236}">
                <a16:creationId xmlns:a16="http://schemas.microsoft.com/office/drawing/2014/main" id="{05E9E700-D1D7-4AB9-B4F3-9AA54B3A03C5}"/>
              </a:ext>
            </a:extLst>
          </p:cNvPr>
          <p:cNvSpPr txBox="1"/>
          <p:nvPr/>
        </p:nvSpPr>
        <p:spPr>
          <a:xfrm>
            <a:off x="9875238" y="9057132"/>
            <a:ext cx="1106265" cy="400110"/>
          </a:xfrm>
          <a:prstGeom prst="rect">
            <a:avLst/>
          </a:prstGeom>
          <a:noFill/>
        </p:spPr>
        <p:txBody>
          <a:bodyPr wrap="none" rtlCol="0">
            <a:spAutoFit/>
          </a:bodyPr>
          <a:lstStyle/>
          <a:p>
            <a:r>
              <a:rPr lang="en-US" sz="2000" b="1" dirty="0">
                <a:solidFill>
                  <a:srgbClr val="FF0000"/>
                </a:solidFill>
              </a:rPr>
              <a:t>Deconv1</a:t>
            </a:r>
          </a:p>
        </p:txBody>
      </p:sp>
      <p:sp>
        <p:nvSpPr>
          <p:cNvPr id="120" name="TextBox 119">
            <a:extLst>
              <a:ext uri="{FF2B5EF4-FFF2-40B4-BE49-F238E27FC236}">
                <a16:creationId xmlns:a16="http://schemas.microsoft.com/office/drawing/2014/main" id="{89EF7F3E-1E66-491D-9477-B1E52325AE8B}"/>
              </a:ext>
            </a:extLst>
          </p:cNvPr>
          <p:cNvSpPr txBox="1"/>
          <p:nvPr/>
        </p:nvSpPr>
        <p:spPr>
          <a:xfrm>
            <a:off x="14202651" y="9126493"/>
            <a:ext cx="1106265" cy="400110"/>
          </a:xfrm>
          <a:prstGeom prst="rect">
            <a:avLst/>
          </a:prstGeom>
          <a:noFill/>
        </p:spPr>
        <p:txBody>
          <a:bodyPr wrap="none" rtlCol="0">
            <a:spAutoFit/>
          </a:bodyPr>
          <a:lstStyle/>
          <a:p>
            <a:r>
              <a:rPr lang="en-US" sz="2000" b="1" dirty="0">
                <a:solidFill>
                  <a:srgbClr val="FF0000"/>
                </a:solidFill>
              </a:rPr>
              <a:t>Deconv2</a:t>
            </a:r>
          </a:p>
        </p:txBody>
      </p:sp>
      <p:sp>
        <p:nvSpPr>
          <p:cNvPr id="121" name="TextBox 120">
            <a:extLst>
              <a:ext uri="{FF2B5EF4-FFF2-40B4-BE49-F238E27FC236}">
                <a16:creationId xmlns:a16="http://schemas.microsoft.com/office/drawing/2014/main" id="{7088FA24-E275-4C98-B357-2241F675E4AC}"/>
              </a:ext>
            </a:extLst>
          </p:cNvPr>
          <p:cNvSpPr txBox="1"/>
          <p:nvPr/>
        </p:nvSpPr>
        <p:spPr>
          <a:xfrm>
            <a:off x="16839656" y="9126493"/>
            <a:ext cx="1106265" cy="400110"/>
          </a:xfrm>
          <a:prstGeom prst="rect">
            <a:avLst/>
          </a:prstGeom>
          <a:noFill/>
        </p:spPr>
        <p:txBody>
          <a:bodyPr wrap="none" rtlCol="0">
            <a:spAutoFit/>
          </a:bodyPr>
          <a:lstStyle/>
          <a:p>
            <a:r>
              <a:rPr lang="en-US" sz="2000" b="1" dirty="0">
                <a:solidFill>
                  <a:srgbClr val="FF0000"/>
                </a:solidFill>
              </a:rPr>
              <a:t>Deconv3</a:t>
            </a:r>
            <a:endParaRPr lang="en-US" sz="1600" b="1" dirty="0">
              <a:solidFill>
                <a:srgbClr val="FF0000"/>
              </a:solidFill>
            </a:endParaRPr>
          </a:p>
        </p:txBody>
      </p:sp>
      <p:sp>
        <p:nvSpPr>
          <p:cNvPr id="122" name="TextBox 121">
            <a:extLst>
              <a:ext uri="{FF2B5EF4-FFF2-40B4-BE49-F238E27FC236}">
                <a16:creationId xmlns:a16="http://schemas.microsoft.com/office/drawing/2014/main" id="{58EFBE15-3BC9-4176-93D9-8599A458700B}"/>
              </a:ext>
            </a:extLst>
          </p:cNvPr>
          <p:cNvSpPr txBox="1"/>
          <p:nvPr/>
        </p:nvSpPr>
        <p:spPr>
          <a:xfrm>
            <a:off x="18942427" y="9151388"/>
            <a:ext cx="1106265" cy="400110"/>
          </a:xfrm>
          <a:prstGeom prst="rect">
            <a:avLst/>
          </a:prstGeom>
          <a:noFill/>
        </p:spPr>
        <p:txBody>
          <a:bodyPr wrap="none" rtlCol="0">
            <a:spAutoFit/>
          </a:bodyPr>
          <a:lstStyle/>
          <a:p>
            <a:r>
              <a:rPr lang="en-US" sz="2000" b="1" dirty="0">
                <a:solidFill>
                  <a:srgbClr val="FF0000"/>
                </a:solidFill>
              </a:rPr>
              <a:t>Deconv4</a:t>
            </a:r>
            <a:endParaRPr lang="en-US" sz="1600" b="1" dirty="0">
              <a:solidFill>
                <a:srgbClr val="FF0000"/>
              </a:solidFill>
            </a:endParaRPr>
          </a:p>
        </p:txBody>
      </p:sp>
      <p:sp>
        <p:nvSpPr>
          <p:cNvPr id="123" name="TextBox 122">
            <a:extLst>
              <a:ext uri="{FF2B5EF4-FFF2-40B4-BE49-F238E27FC236}">
                <a16:creationId xmlns:a16="http://schemas.microsoft.com/office/drawing/2014/main" id="{78E37F41-949C-4691-8DF7-1AA9D936B90D}"/>
              </a:ext>
            </a:extLst>
          </p:cNvPr>
          <p:cNvSpPr txBox="1"/>
          <p:nvPr/>
        </p:nvSpPr>
        <p:spPr>
          <a:xfrm>
            <a:off x="21205916" y="9126493"/>
            <a:ext cx="1106265" cy="400110"/>
          </a:xfrm>
          <a:prstGeom prst="rect">
            <a:avLst/>
          </a:prstGeom>
          <a:noFill/>
        </p:spPr>
        <p:txBody>
          <a:bodyPr wrap="none" rtlCol="0">
            <a:spAutoFit/>
          </a:bodyPr>
          <a:lstStyle/>
          <a:p>
            <a:r>
              <a:rPr lang="en-US" sz="2000" b="1" dirty="0">
                <a:solidFill>
                  <a:srgbClr val="FF0000"/>
                </a:solidFill>
              </a:rPr>
              <a:t>Deconv5</a:t>
            </a:r>
            <a:endParaRPr lang="en-US" sz="1600" b="1" dirty="0">
              <a:solidFill>
                <a:srgbClr val="FF0000"/>
              </a:solidFill>
            </a:endParaRPr>
          </a:p>
        </p:txBody>
      </p:sp>
      <p:sp>
        <p:nvSpPr>
          <p:cNvPr id="124" name="TextBox 123">
            <a:extLst>
              <a:ext uri="{FF2B5EF4-FFF2-40B4-BE49-F238E27FC236}">
                <a16:creationId xmlns:a16="http://schemas.microsoft.com/office/drawing/2014/main" id="{E022300A-B71F-4DE6-86F1-346C49253DB3}"/>
              </a:ext>
            </a:extLst>
          </p:cNvPr>
          <p:cNvSpPr txBox="1"/>
          <p:nvPr/>
        </p:nvSpPr>
        <p:spPr>
          <a:xfrm>
            <a:off x="9993547" y="13701619"/>
            <a:ext cx="844655" cy="400110"/>
          </a:xfrm>
          <a:prstGeom prst="rect">
            <a:avLst/>
          </a:prstGeom>
          <a:noFill/>
        </p:spPr>
        <p:txBody>
          <a:bodyPr wrap="none" rtlCol="0">
            <a:spAutoFit/>
          </a:bodyPr>
          <a:lstStyle/>
          <a:p>
            <a:r>
              <a:rPr lang="en-US" sz="2000" b="1" dirty="0">
                <a:solidFill>
                  <a:srgbClr val="00B0F0"/>
                </a:solidFill>
              </a:rPr>
              <a:t>Conv1</a:t>
            </a:r>
            <a:endParaRPr lang="en-US" sz="1600" b="1" dirty="0">
              <a:solidFill>
                <a:srgbClr val="00B0F0"/>
              </a:solidFill>
            </a:endParaRPr>
          </a:p>
        </p:txBody>
      </p:sp>
      <p:sp>
        <p:nvSpPr>
          <p:cNvPr id="125" name="TextBox 124">
            <a:extLst>
              <a:ext uri="{FF2B5EF4-FFF2-40B4-BE49-F238E27FC236}">
                <a16:creationId xmlns:a16="http://schemas.microsoft.com/office/drawing/2014/main" id="{DBC5E391-988F-4F72-BFA7-5A49BC657BD4}"/>
              </a:ext>
            </a:extLst>
          </p:cNvPr>
          <p:cNvSpPr txBox="1"/>
          <p:nvPr/>
        </p:nvSpPr>
        <p:spPr>
          <a:xfrm>
            <a:off x="12508272" y="13701619"/>
            <a:ext cx="844655" cy="400110"/>
          </a:xfrm>
          <a:prstGeom prst="rect">
            <a:avLst/>
          </a:prstGeom>
          <a:noFill/>
        </p:spPr>
        <p:txBody>
          <a:bodyPr wrap="none" rtlCol="0">
            <a:spAutoFit/>
          </a:bodyPr>
          <a:lstStyle/>
          <a:p>
            <a:r>
              <a:rPr lang="en-US" sz="2000" b="1" dirty="0">
                <a:solidFill>
                  <a:srgbClr val="00B0F0"/>
                </a:solidFill>
              </a:rPr>
              <a:t>Conv2</a:t>
            </a:r>
            <a:endParaRPr lang="en-US" sz="1600" b="1" dirty="0">
              <a:solidFill>
                <a:srgbClr val="00B0F0"/>
              </a:solidFill>
            </a:endParaRPr>
          </a:p>
        </p:txBody>
      </p:sp>
      <p:sp>
        <p:nvSpPr>
          <p:cNvPr id="126" name="TextBox 125">
            <a:extLst>
              <a:ext uri="{FF2B5EF4-FFF2-40B4-BE49-F238E27FC236}">
                <a16:creationId xmlns:a16="http://schemas.microsoft.com/office/drawing/2014/main" id="{854B2D22-5ED6-430F-8BFA-30BA60B58264}"/>
              </a:ext>
            </a:extLst>
          </p:cNvPr>
          <p:cNvSpPr txBox="1"/>
          <p:nvPr/>
        </p:nvSpPr>
        <p:spPr>
          <a:xfrm>
            <a:off x="14683417" y="13701619"/>
            <a:ext cx="844655" cy="400110"/>
          </a:xfrm>
          <a:prstGeom prst="rect">
            <a:avLst/>
          </a:prstGeom>
          <a:noFill/>
        </p:spPr>
        <p:txBody>
          <a:bodyPr wrap="none" rtlCol="0">
            <a:spAutoFit/>
          </a:bodyPr>
          <a:lstStyle/>
          <a:p>
            <a:r>
              <a:rPr lang="en-US" sz="2000" b="1" dirty="0">
                <a:solidFill>
                  <a:srgbClr val="00B0F0"/>
                </a:solidFill>
              </a:rPr>
              <a:t>Conv3</a:t>
            </a:r>
            <a:endParaRPr lang="en-US" sz="1600" b="1" dirty="0">
              <a:solidFill>
                <a:srgbClr val="00B0F0"/>
              </a:solidFill>
            </a:endParaRPr>
          </a:p>
        </p:txBody>
      </p:sp>
      <p:sp>
        <p:nvSpPr>
          <p:cNvPr id="127" name="TextBox 126">
            <a:extLst>
              <a:ext uri="{FF2B5EF4-FFF2-40B4-BE49-F238E27FC236}">
                <a16:creationId xmlns:a16="http://schemas.microsoft.com/office/drawing/2014/main" id="{C333E576-DA5C-4896-9DF6-560E792DC450}"/>
              </a:ext>
            </a:extLst>
          </p:cNvPr>
          <p:cNvSpPr txBox="1"/>
          <p:nvPr/>
        </p:nvSpPr>
        <p:spPr>
          <a:xfrm>
            <a:off x="17253984" y="13695376"/>
            <a:ext cx="844655" cy="400110"/>
          </a:xfrm>
          <a:prstGeom prst="rect">
            <a:avLst/>
          </a:prstGeom>
          <a:noFill/>
        </p:spPr>
        <p:txBody>
          <a:bodyPr wrap="none" rtlCol="0">
            <a:spAutoFit/>
          </a:bodyPr>
          <a:lstStyle/>
          <a:p>
            <a:r>
              <a:rPr lang="en-US" sz="2000" b="1" dirty="0">
                <a:solidFill>
                  <a:srgbClr val="00B0F0"/>
                </a:solidFill>
              </a:rPr>
              <a:t>Conv4</a:t>
            </a:r>
            <a:endParaRPr lang="en-US" sz="1600" b="1" dirty="0">
              <a:solidFill>
                <a:srgbClr val="00B0F0"/>
              </a:solidFill>
            </a:endParaRPr>
          </a:p>
        </p:txBody>
      </p:sp>
      <p:sp>
        <p:nvSpPr>
          <p:cNvPr id="128" name="TextBox 127">
            <a:extLst>
              <a:ext uri="{FF2B5EF4-FFF2-40B4-BE49-F238E27FC236}">
                <a16:creationId xmlns:a16="http://schemas.microsoft.com/office/drawing/2014/main" id="{2996BCA6-C623-4B74-B7EC-C4075829021F}"/>
              </a:ext>
            </a:extLst>
          </p:cNvPr>
          <p:cNvSpPr txBox="1"/>
          <p:nvPr/>
        </p:nvSpPr>
        <p:spPr>
          <a:xfrm>
            <a:off x="21564849" y="13689094"/>
            <a:ext cx="844655" cy="400110"/>
          </a:xfrm>
          <a:prstGeom prst="rect">
            <a:avLst/>
          </a:prstGeom>
          <a:noFill/>
        </p:spPr>
        <p:txBody>
          <a:bodyPr wrap="none" rtlCol="0">
            <a:spAutoFit/>
          </a:bodyPr>
          <a:lstStyle/>
          <a:p>
            <a:r>
              <a:rPr lang="en-US" sz="2000" b="1" dirty="0">
                <a:solidFill>
                  <a:srgbClr val="00B0F0"/>
                </a:solidFill>
              </a:rPr>
              <a:t>Conv5</a:t>
            </a:r>
            <a:endParaRPr lang="en-US" sz="1600" b="1" dirty="0">
              <a:solidFill>
                <a:srgbClr val="00B0F0"/>
              </a:solidFill>
            </a:endParaRPr>
          </a:p>
        </p:txBody>
      </p:sp>
    </p:spTree>
    <p:extLst>
      <p:ext uri="{BB962C8B-B14F-4D97-AF65-F5344CB8AC3E}">
        <p14:creationId xmlns:p14="http://schemas.microsoft.com/office/powerpoint/2010/main" val="3021678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FFA8574-5608-447B-B5B0-40F09B91E561}"/>
              </a:ext>
            </a:extLst>
          </p:cNvPr>
          <p:cNvSpPr/>
          <p:nvPr/>
        </p:nvSpPr>
        <p:spPr>
          <a:xfrm>
            <a:off x="9272016" y="9131807"/>
            <a:ext cx="18288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CBB03AD7-7FA0-4FE7-91FD-FEFEE8D56BDE}"/>
              </a:ext>
            </a:extLst>
          </p:cNvPr>
          <p:cNvSpPr/>
          <p:nvPr/>
        </p:nvSpPr>
        <p:spPr>
          <a:xfrm>
            <a:off x="11376462" y="9131807"/>
            <a:ext cx="18288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57B0ECB-1B49-488D-85EA-DF98403E8104}"/>
              </a:ext>
            </a:extLst>
          </p:cNvPr>
          <p:cNvSpPr/>
          <p:nvPr/>
        </p:nvSpPr>
        <p:spPr>
          <a:xfrm>
            <a:off x="13480908" y="9131807"/>
            <a:ext cx="18288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426CAF4-E912-43CB-8386-6FAD3E7F8233}"/>
              </a:ext>
            </a:extLst>
          </p:cNvPr>
          <p:cNvSpPr/>
          <p:nvPr/>
        </p:nvSpPr>
        <p:spPr>
          <a:xfrm>
            <a:off x="15585354" y="9131807"/>
            <a:ext cx="18288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1DF85D7-7F19-450D-A79B-5EC15E328719}"/>
              </a:ext>
            </a:extLst>
          </p:cNvPr>
          <p:cNvSpPr/>
          <p:nvPr/>
        </p:nvSpPr>
        <p:spPr>
          <a:xfrm>
            <a:off x="17689800" y="9131807"/>
            <a:ext cx="18288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88254FA-5C1A-4146-89F9-31620A57403C}"/>
              </a:ext>
            </a:extLst>
          </p:cNvPr>
          <p:cNvSpPr/>
          <p:nvPr/>
        </p:nvSpPr>
        <p:spPr>
          <a:xfrm>
            <a:off x="19794246" y="9131807"/>
            <a:ext cx="1828800" cy="1828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FAD2AD7-8A88-4240-8B99-78FA6555270B}"/>
              </a:ext>
            </a:extLst>
          </p:cNvPr>
          <p:cNvSpPr txBox="1"/>
          <p:nvPr/>
        </p:nvSpPr>
        <p:spPr>
          <a:xfrm>
            <a:off x="9172624" y="11028193"/>
            <a:ext cx="1864581" cy="830997"/>
          </a:xfrm>
          <a:prstGeom prst="rect">
            <a:avLst/>
          </a:prstGeom>
          <a:noFill/>
        </p:spPr>
        <p:txBody>
          <a:bodyPr wrap="square" rtlCol="0">
            <a:spAutoFit/>
          </a:bodyPr>
          <a:lstStyle/>
          <a:p>
            <a:pPr algn="ctr"/>
            <a:r>
              <a:rPr lang="en-US" sz="2800" b="1" dirty="0"/>
              <a:t>Cheetah</a:t>
            </a:r>
          </a:p>
          <a:p>
            <a:pPr algn="ctr"/>
            <a:r>
              <a:rPr lang="en-US" sz="2000" dirty="0"/>
              <a:t>598 images</a:t>
            </a:r>
          </a:p>
        </p:txBody>
      </p:sp>
      <p:sp>
        <p:nvSpPr>
          <p:cNvPr id="11" name="TextBox 10">
            <a:extLst>
              <a:ext uri="{FF2B5EF4-FFF2-40B4-BE49-F238E27FC236}">
                <a16:creationId xmlns:a16="http://schemas.microsoft.com/office/drawing/2014/main" id="{022BFDAE-7C90-4A35-8A5E-B7FBDFA33D77}"/>
              </a:ext>
            </a:extLst>
          </p:cNvPr>
          <p:cNvSpPr txBox="1"/>
          <p:nvPr/>
        </p:nvSpPr>
        <p:spPr>
          <a:xfrm>
            <a:off x="11269118" y="11046744"/>
            <a:ext cx="1864581" cy="830997"/>
          </a:xfrm>
          <a:prstGeom prst="rect">
            <a:avLst/>
          </a:prstGeom>
          <a:noFill/>
        </p:spPr>
        <p:txBody>
          <a:bodyPr wrap="square" rtlCol="0">
            <a:spAutoFit/>
          </a:bodyPr>
          <a:lstStyle/>
          <a:p>
            <a:pPr algn="ctr"/>
            <a:r>
              <a:rPr lang="en-US" sz="2800" b="1" dirty="0"/>
              <a:t>Checkered</a:t>
            </a:r>
          </a:p>
          <a:p>
            <a:pPr algn="ctr"/>
            <a:r>
              <a:rPr lang="en-US" sz="2000" dirty="0"/>
              <a:t>1280 images</a:t>
            </a:r>
          </a:p>
        </p:txBody>
      </p:sp>
      <p:sp>
        <p:nvSpPr>
          <p:cNvPr id="12" name="TextBox 11">
            <a:extLst>
              <a:ext uri="{FF2B5EF4-FFF2-40B4-BE49-F238E27FC236}">
                <a16:creationId xmlns:a16="http://schemas.microsoft.com/office/drawing/2014/main" id="{B136F16A-07AF-4381-B2BB-08788A571985}"/>
              </a:ext>
            </a:extLst>
          </p:cNvPr>
          <p:cNvSpPr txBox="1"/>
          <p:nvPr/>
        </p:nvSpPr>
        <p:spPr>
          <a:xfrm>
            <a:off x="13445127" y="11046744"/>
            <a:ext cx="1864581" cy="830997"/>
          </a:xfrm>
          <a:prstGeom prst="rect">
            <a:avLst/>
          </a:prstGeom>
          <a:noFill/>
        </p:spPr>
        <p:txBody>
          <a:bodyPr wrap="square" rtlCol="0">
            <a:spAutoFit/>
          </a:bodyPr>
          <a:lstStyle/>
          <a:p>
            <a:pPr algn="ctr"/>
            <a:r>
              <a:rPr lang="en-US" sz="2800" b="1" dirty="0"/>
              <a:t>Dotted</a:t>
            </a:r>
          </a:p>
          <a:p>
            <a:pPr algn="ctr"/>
            <a:r>
              <a:rPr lang="en-US" sz="2000" dirty="0"/>
              <a:t>382 images</a:t>
            </a:r>
          </a:p>
        </p:txBody>
      </p:sp>
      <p:sp>
        <p:nvSpPr>
          <p:cNvPr id="13" name="TextBox 12">
            <a:extLst>
              <a:ext uri="{FF2B5EF4-FFF2-40B4-BE49-F238E27FC236}">
                <a16:creationId xmlns:a16="http://schemas.microsoft.com/office/drawing/2014/main" id="{0F9A4C63-E3EF-41BE-A468-C7D64D44DC0E}"/>
              </a:ext>
            </a:extLst>
          </p:cNvPr>
          <p:cNvSpPr txBox="1"/>
          <p:nvPr/>
        </p:nvSpPr>
        <p:spPr>
          <a:xfrm>
            <a:off x="15499211" y="11028192"/>
            <a:ext cx="1864581" cy="830997"/>
          </a:xfrm>
          <a:prstGeom prst="rect">
            <a:avLst/>
          </a:prstGeom>
          <a:noFill/>
        </p:spPr>
        <p:txBody>
          <a:bodyPr wrap="square" rtlCol="0">
            <a:spAutoFit/>
          </a:bodyPr>
          <a:lstStyle/>
          <a:p>
            <a:pPr algn="ctr"/>
            <a:r>
              <a:rPr lang="en-US" sz="2800" b="1" dirty="0"/>
              <a:t>Floral</a:t>
            </a:r>
          </a:p>
          <a:p>
            <a:pPr algn="ctr"/>
            <a:r>
              <a:rPr lang="en-US" sz="2000" dirty="0"/>
              <a:t>1991 images</a:t>
            </a:r>
          </a:p>
        </p:txBody>
      </p:sp>
      <p:sp>
        <p:nvSpPr>
          <p:cNvPr id="14" name="TextBox 13">
            <a:extLst>
              <a:ext uri="{FF2B5EF4-FFF2-40B4-BE49-F238E27FC236}">
                <a16:creationId xmlns:a16="http://schemas.microsoft.com/office/drawing/2014/main" id="{282861BA-EF83-4070-9C6B-D1717EA520EE}"/>
              </a:ext>
            </a:extLst>
          </p:cNvPr>
          <p:cNvSpPr txBox="1"/>
          <p:nvPr/>
        </p:nvSpPr>
        <p:spPr>
          <a:xfrm>
            <a:off x="17675220" y="11048155"/>
            <a:ext cx="1864581" cy="830997"/>
          </a:xfrm>
          <a:prstGeom prst="rect">
            <a:avLst/>
          </a:prstGeom>
          <a:noFill/>
        </p:spPr>
        <p:txBody>
          <a:bodyPr wrap="square" rtlCol="0">
            <a:spAutoFit/>
          </a:bodyPr>
          <a:lstStyle/>
          <a:p>
            <a:pPr algn="ctr"/>
            <a:r>
              <a:rPr lang="en-US" sz="2800" b="1" dirty="0"/>
              <a:t>Leaves</a:t>
            </a:r>
          </a:p>
          <a:p>
            <a:pPr algn="ctr"/>
            <a:r>
              <a:rPr lang="en-US" sz="2000" dirty="0"/>
              <a:t>3267 images</a:t>
            </a:r>
          </a:p>
        </p:txBody>
      </p:sp>
      <p:sp>
        <p:nvSpPr>
          <p:cNvPr id="15" name="TextBox 14">
            <a:extLst>
              <a:ext uri="{FF2B5EF4-FFF2-40B4-BE49-F238E27FC236}">
                <a16:creationId xmlns:a16="http://schemas.microsoft.com/office/drawing/2014/main" id="{CB29926F-5901-4EC5-966C-EECCC51FEFFF}"/>
              </a:ext>
            </a:extLst>
          </p:cNvPr>
          <p:cNvSpPr txBox="1"/>
          <p:nvPr/>
        </p:nvSpPr>
        <p:spPr>
          <a:xfrm>
            <a:off x="19794246" y="11025627"/>
            <a:ext cx="1864581" cy="830997"/>
          </a:xfrm>
          <a:prstGeom prst="rect">
            <a:avLst/>
          </a:prstGeom>
          <a:noFill/>
        </p:spPr>
        <p:txBody>
          <a:bodyPr wrap="square" rtlCol="0">
            <a:spAutoFit/>
          </a:bodyPr>
          <a:lstStyle/>
          <a:p>
            <a:pPr algn="ctr"/>
            <a:r>
              <a:rPr lang="en-US" sz="2800" b="1" dirty="0"/>
              <a:t>Paisley</a:t>
            </a:r>
          </a:p>
          <a:p>
            <a:pPr algn="ctr"/>
            <a:r>
              <a:rPr lang="en-US" sz="2000" dirty="0"/>
              <a:t>952 images</a:t>
            </a:r>
          </a:p>
        </p:txBody>
      </p:sp>
      <p:pic>
        <p:nvPicPr>
          <p:cNvPr id="21" name="Picture 20" descr="A black and white checkered surface&#10;&#10;Description automatically generated with low confidence">
            <a:extLst>
              <a:ext uri="{FF2B5EF4-FFF2-40B4-BE49-F238E27FC236}">
                <a16:creationId xmlns:a16="http://schemas.microsoft.com/office/drawing/2014/main" id="{7F5A533F-C2D0-4730-A731-23438B6E1873}"/>
              </a:ext>
            </a:extLst>
          </p:cNvPr>
          <p:cNvPicPr>
            <a:picLocks noChangeAspect="1"/>
          </p:cNvPicPr>
          <p:nvPr/>
        </p:nvPicPr>
        <p:blipFill>
          <a:blip r:embed="rId2"/>
          <a:stretch>
            <a:fillRect/>
          </a:stretch>
        </p:blipFill>
        <p:spPr>
          <a:xfrm>
            <a:off x="11376463" y="9144000"/>
            <a:ext cx="1828800" cy="1828800"/>
          </a:xfrm>
          <a:prstGeom prst="rect">
            <a:avLst/>
          </a:prstGeom>
        </p:spPr>
      </p:pic>
      <p:pic>
        <p:nvPicPr>
          <p:cNvPr id="23" name="Picture 22" descr="Background pattern&#10;&#10;Description automatically generated">
            <a:extLst>
              <a:ext uri="{FF2B5EF4-FFF2-40B4-BE49-F238E27FC236}">
                <a16:creationId xmlns:a16="http://schemas.microsoft.com/office/drawing/2014/main" id="{F47EEC64-3DB5-4C16-9E9B-4495BE36898A}"/>
              </a:ext>
            </a:extLst>
          </p:cNvPr>
          <p:cNvPicPr>
            <a:picLocks noChangeAspect="1"/>
          </p:cNvPicPr>
          <p:nvPr/>
        </p:nvPicPr>
        <p:blipFill>
          <a:blip r:embed="rId3"/>
          <a:stretch>
            <a:fillRect/>
          </a:stretch>
        </p:blipFill>
        <p:spPr>
          <a:xfrm>
            <a:off x="13480908" y="9124760"/>
            <a:ext cx="1828801" cy="1828801"/>
          </a:xfrm>
          <a:prstGeom prst="rect">
            <a:avLst/>
          </a:prstGeom>
        </p:spPr>
      </p:pic>
      <p:pic>
        <p:nvPicPr>
          <p:cNvPr id="25" name="Picture 24" descr="Background pattern&#10;&#10;Description automatically generated">
            <a:extLst>
              <a:ext uri="{FF2B5EF4-FFF2-40B4-BE49-F238E27FC236}">
                <a16:creationId xmlns:a16="http://schemas.microsoft.com/office/drawing/2014/main" id="{823433E9-E078-415D-A900-A4E0C2414B4A}"/>
              </a:ext>
            </a:extLst>
          </p:cNvPr>
          <p:cNvPicPr>
            <a:picLocks noChangeAspect="1"/>
          </p:cNvPicPr>
          <p:nvPr/>
        </p:nvPicPr>
        <p:blipFill>
          <a:blip r:embed="rId4"/>
          <a:stretch>
            <a:fillRect/>
          </a:stretch>
        </p:blipFill>
        <p:spPr>
          <a:xfrm>
            <a:off x="15585353" y="9124760"/>
            <a:ext cx="1828800" cy="1828800"/>
          </a:xfrm>
          <a:prstGeom prst="rect">
            <a:avLst/>
          </a:prstGeom>
        </p:spPr>
      </p:pic>
      <p:pic>
        <p:nvPicPr>
          <p:cNvPr id="27" name="Picture 26" descr="A close up of a plant&#10;&#10;Description automatically generated with low confidence">
            <a:extLst>
              <a:ext uri="{FF2B5EF4-FFF2-40B4-BE49-F238E27FC236}">
                <a16:creationId xmlns:a16="http://schemas.microsoft.com/office/drawing/2014/main" id="{A7B62C25-F22D-4CCA-9F85-75EFA91DA0BF}"/>
              </a:ext>
            </a:extLst>
          </p:cNvPr>
          <p:cNvPicPr>
            <a:picLocks noChangeAspect="1"/>
          </p:cNvPicPr>
          <p:nvPr/>
        </p:nvPicPr>
        <p:blipFill>
          <a:blip r:embed="rId5"/>
          <a:stretch>
            <a:fillRect/>
          </a:stretch>
        </p:blipFill>
        <p:spPr>
          <a:xfrm>
            <a:off x="17689799" y="9131807"/>
            <a:ext cx="1850001" cy="1864342"/>
          </a:xfrm>
          <a:prstGeom prst="rect">
            <a:avLst/>
          </a:prstGeom>
        </p:spPr>
      </p:pic>
      <p:pic>
        <p:nvPicPr>
          <p:cNvPr id="29" name="Picture 28" descr="Background pattern&#10;&#10;Description automatically generated">
            <a:extLst>
              <a:ext uri="{FF2B5EF4-FFF2-40B4-BE49-F238E27FC236}">
                <a16:creationId xmlns:a16="http://schemas.microsoft.com/office/drawing/2014/main" id="{22169085-873B-419E-9810-B99B031CCBAB}"/>
              </a:ext>
            </a:extLst>
          </p:cNvPr>
          <p:cNvPicPr>
            <a:picLocks noChangeAspect="1"/>
          </p:cNvPicPr>
          <p:nvPr/>
        </p:nvPicPr>
        <p:blipFill>
          <a:blip r:embed="rId6"/>
          <a:stretch>
            <a:fillRect/>
          </a:stretch>
        </p:blipFill>
        <p:spPr>
          <a:xfrm>
            <a:off x="19794245" y="9131806"/>
            <a:ext cx="1850001" cy="1850001"/>
          </a:xfrm>
          <a:prstGeom prst="rect">
            <a:avLst/>
          </a:prstGeom>
        </p:spPr>
      </p:pic>
      <p:pic>
        <p:nvPicPr>
          <p:cNvPr id="31" name="Picture 30">
            <a:extLst>
              <a:ext uri="{FF2B5EF4-FFF2-40B4-BE49-F238E27FC236}">
                <a16:creationId xmlns:a16="http://schemas.microsoft.com/office/drawing/2014/main" id="{5150180D-76C5-4AAA-8B96-DC3FE908F786}"/>
              </a:ext>
            </a:extLst>
          </p:cNvPr>
          <p:cNvPicPr>
            <a:picLocks noChangeAspect="1"/>
          </p:cNvPicPr>
          <p:nvPr/>
        </p:nvPicPr>
        <p:blipFill>
          <a:blip r:embed="rId7"/>
          <a:stretch>
            <a:fillRect/>
          </a:stretch>
        </p:blipFill>
        <p:spPr>
          <a:xfrm>
            <a:off x="9272016" y="9131807"/>
            <a:ext cx="1828800" cy="1840993"/>
          </a:xfrm>
          <a:prstGeom prst="rect">
            <a:avLst/>
          </a:prstGeom>
        </p:spPr>
      </p:pic>
    </p:spTree>
    <p:extLst>
      <p:ext uri="{BB962C8B-B14F-4D97-AF65-F5344CB8AC3E}">
        <p14:creationId xmlns:p14="http://schemas.microsoft.com/office/powerpoint/2010/main" val="3949006248"/>
      </p:ext>
    </p:extLst>
  </p:cSld>
  <p:clrMapOvr>
    <a:masterClrMapping/>
  </p:clrMapOvr>
</p:sld>
</file>

<file path=ppt/theme/theme1.xml><?xml version="1.0" encoding="utf-8"?>
<a:theme xmlns:a="http://schemas.openxmlformats.org/drawingml/2006/main" name="Office Theme">
  <a:themeElements>
    <a:clrScheme name="Custom 11">
      <a:dk1>
        <a:srgbClr val="33006F"/>
      </a:dk1>
      <a:lt1>
        <a:srgbClr val="E8D3A2"/>
      </a:lt1>
      <a:dk2>
        <a:srgbClr val="797979"/>
      </a:dk2>
      <a:lt2>
        <a:srgbClr val="917B4C"/>
      </a:lt2>
      <a:accent1>
        <a:srgbClr val="33016F"/>
      </a:accent1>
      <a:accent2>
        <a:srgbClr val="E8D3A2"/>
      </a:accent2>
      <a:accent3>
        <a:srgbClr val="797979"/>
      </a:accent3>
      <a:accent4>
        <a:srgbClr val="917B43"/>
      </a:accent4>
      <a:accent5>
        <a:srgbClr val="424242"/>
      </a:accent5>
      <a:accent6>
        <a:srgbClr val="797979"/>
      </a:accent6>
      <a:hlink>
        <a:srgbClr val="A9A9A9"/>
      </a:hlink>
      <a:folHlink>
        <a:srgbClr val="D5D5D5"/>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1736</TotalTime>
  <Words>1753</Words>
  <Application>Microsoft Office PowerPoint</Application>
  <PresentationFormat>Custom</PresentationFormat>
  <Paragraphs>160</Paragraphs>
  <Slides>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vt:i4>
      </vt:variant>
    </vt:vector>
  </HeadingPairs>
  <TitlesOfParts>
    <vt:vector size="13" baseType="lpstr">
      <vt:lpstr>Arial</vt:lpstr>
      <vt:lpstr>Calibri</vt:lpstr>
      <vt:lpstr>Calibri Light</vt:lpstr>
      <vt:lpstr>Encode Sans Normal Black</vt:lpstr>
      <vt:lpstr>Open Sans</vt:lpstr>
      <vt:lpstr>Uni Sans Book</vt:lpstr>
      <vt:lpstr>Wingdings</vt:lpstr>
      <vt:lpstr>Office Theme</vt:lpstr>
      <vt:lpstr>AI FASHION</vt:lpstr>
      <vt:lpstr>PROJECT TITLE HERE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HERE</dc:title>
  <dc:creator>Sydney Brown</dc:creator>
  <cp:lastModifiedBy>Liem Luong</cp:lastModifiedBy>
  <cp:revision>48</cp:revision>
  <dcterms:created xsi:type="dcterms:W3CDTF">2018-02-06T21:34:11Z</dcterms:created>
  <dcterms:modified xsi:type="dcterms:W3CDTF">2022-02-27T07:35:39Z</dcterms:modified>
</cp:coreProperties>
</file>